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8" r:id="rId9"/>
    <p:sldId id="269" r:id="rId10"/>
    <p:sldId id="263" r:id="rId11"/>
    <p:sldId id="264" r:id="rId12"/>
    <p:sldId id="265" r:id="rId13"/>
    <p:sldId id="266" r:id="rId14"/>
    <p:sldId id="267"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118044413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232030286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138791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223131606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354579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297497649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59883765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426725919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367327740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3129A20-89D4-4A1B-B7F4-9DCD43DC44C4}" type="datetimeFigureOut">
              <a:rPr lang="it-IT" smtClean="0"/>
              <a:t>25/01/2022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181901182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3129A20-89D4-4A1B-B7F4-9DCD43DC44C4}" type="datetimeFigureOut">
              <a:rPr lang="it-IT" smtClean="0"/>
              <a:t>25/01/2022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2791792453"/>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3129A20-89D4-4A1B-B7F4-9DCD43DC44C4}" type="datetimeFigureOut">
              <a:rPr lang="it-IT" smtClean="0"/>
              <a:t>25/01/2022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8511008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3129A20-89D4-4A1B-B7F4-9DCD43DC44C4}" type="datetimeFigureOut">
              <a:rPr lang="it-IT" smtClean="0"/>
              <a:t>25/01/2022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90297645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29A20-89D4-4A1B-B7F4-9DCD43DC44C4}" type="datetimeFigureOut">
              <a:rPr lang="it-IT" smtClean="0"/>
              <a:t>25/01/2022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263197042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3129A20-89D4-4A1B-B7F4-9DCD43DC44C4}" type="datetimeFigureOut">
              <a:rPr lang="it-IT" smtClean="0"/>
              <a:t>25/01/2022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3987986713"/>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3129A20-89D4-4A1B-B7F4-9DCD43DC44C4}" type="datetimeFigureOut">
              <a:rPr lang="it-IT" smtClean="0"/>
              <a:t>25/01/2022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88407B8-926A-451A-8F4A-E9F80D7240DE}" type="slidenum">
              <a:rPr lang="it-IT" smtClean="0"/>
              <a:t>‹N›</a:t>
            </a:fld>
            <a:endParaRPr lang="it-IT"/>
          </a:p>
        </p:txBody>
      </p:sp>
    </p:spTree>
    <p:extLst>
      <p:ext uri="{BB962C8B-B14F-4D97-AF65-F5344CB8AC3E}">
        <p14:creationId xmlns:p14="http://schemas.microsoft.com/office/powerpoint/2010/main" val="350232320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129A20-89D4-4A1B-B7F4-9DCD43DC44C4}" type="datetimeFigureOut">
              <a:rPr lang="it-IT" smtClean="0"/>
              <a:t>25/01/2022</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8407B8-926A-451A-8F4A-E9F80D7240DE}" type="slidenum">
              <a:rPr lang="it-IT" smtClean="0"/>
              <a:t>‹N›</a:t>
            </a:fld>
            <a:endParaRPr lang="it-IT"/>
          </a:p>
        </p:txBody>
      </p:sp>
    </p:spTree>
    <p:extLst>
      <p:ext uri="{BB962C8B-B14F-4D97-AF65-F5344CB8AC3E}">
        <p14:creationId xmlns:p14="http://schemas.microsoft.com/office/powerpoint/2010/main" val="354810866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rPr>
              <a:t>ASSEGNO UNICO E UNIVERSALE PER I FIGLI</a:t>
            </a:r>
            <a:endParaRPr lang="it-IT" b="1" dirty="0">
              <a:solidFill>
                <a:srgbClr val="FF0000"/>
              </a:solidFill>
            </a:endParaRPr>
          </a:p>
        </p:txBody>
      </p:sp>
      <p:sp>
        <p:nvSpPr>
          <p:cNvPr id="3" name="Sottotitolo 2"/>
          <p:cNvSpPr>
            <a:spLocks noGrp="1"/>
          </p:cNvSpPr>
          <p:nvPr>
            <p:ph type="subTitle" idx="1"/>
          </p:nvPr>
        </p:nvSpPr>
        <p:spPr/>
        <p:txBody>
          <a:bodyPr/>
          <a:lstStyle/>
          <a:p>
            <a:r>
              <a:rPr lang="it-IT" sz="2800" b="1" dirty="0" smtClean="0"/>
              <a:t>INAS CISL FIRENZE</a:t>
            </a:r>
          </a:p>
          <a:p>
            <a:r>
              <a:rPr lang="it-IT" i="1" dirty="0" smtClean="0"/>
              <a:t>Firenze, 26/01/2022  </a:t>
            </a:r>
            <a:endParaRPr lang="it-IT" i="1" dirty="0"/>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770" y="5975950"/>
            <a:ext cx="1191426" cy="820144"/>
          </a:xfrm>
          <a:prstGeom prst="rect">
            <a:avLst/>
          </a:prstGeom>
        </p:spPr>
      </p:pic>
    </p:spTree>
    <p:extLst>
      <p:ext uri="{BB962C8B-B14F-4D97-AF65-F5344CB8AC3E}">
        <p14:creationId xmlns:p14="http://schemas.microsoft.com/office/powerpoint/2010/main" val="21283867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560173"/>
            <a:ext cx="8596668" cy="1320800"/>
          </a:xfrm>
        </p:spPr>
        <p:txBody>
          <a:bodyPr/>
          <a:lstStyle/>
          <a:p>
            <a:r>
              <a:rPr lang="it-IT" dirty="0" smtClean="0"/>
              <a:t>CON QUALI PRESTAZIONI E’ COMPATIBILE L’ASSEGNO</a:t>
            </a:r>
            <a:endParaRPr lang="it-IT" dirty="0"/>
          </a:p>
        </p:txBody>
      </p:sp>
      <p:sp>
        <p:nvSpPr>
          <p:cNvPr id="3" name="Segnaposto contenuto 2"/>
          <p:cNvSpPr>
            <a:spLocks noGrp="1"/>
          </p:cNvSpPr>
          <p:nvPr>
            <p:ph idx="1"/>
          </p:nvPr>
        </p:nvSpPr>
        <p:spPr>
          <a:xfrm>
            <a:off x="677334" y="2723039"/>
            <a:ext cx="8596668" cy="3880773"/>
          </a:xfrm>
        </p:spPr>
        <p:txBody>
          <a:bodyPr/>
          <a:lstStyle/>
          <a:p>
            <a:pPr>
              <a:lnSpc>
                <a:spcPct val="150000"/>
              </a:lnSpc>
            </a:pPr>
            <a:r>
              <a:rPr lang="it-IT" dirty="0" smtClean="0"/>
              <a:t>L’assegno unico e universale è compatibile con la fruizione di :</a:t>
            </a:r>
          </a:p>
          <a:p>
            <a:pPr lvl="1">
              <a:lnSpc>
                <a:spcPct val="150000"/>
              </a:lnSpc>
              <a:buFont typeface="Arial" panose="020B0604020202020204" pitchFamily="34" charset="0"/>
              <a:buChar char="•"/>
            </a:pPr>
            <a:r>
              <a:rPr lang="it-IT" dirty="0" smtClean="0"/>
              <a:t>eventuali altre </a:t>
            </a:r>
            <a:r>
              <a:rPr lang="it-IT" b="1" i="1" dirty="0" smtClean="0"/>
              <a:t>misure in denaro </a:t>
            </a:r>
            <a:r>
              <a:rPr lang="it-IT" dirty="0" smtClean="0"/>
              <a:t>a favore dei figli a carico erogate dalle regioni, dalle province autonome di Trento e di Bolzano e dagli enti locali;</a:t>
            </a:r>
          </a:p>
          <a:p>
            <a:pPr lvl="1">
              <a:lnSpc>
                <a:spcPct val="150000"/>
              </a:lnSpc>
              <a:buFont typeface="Arial" panose="020B0604020202020204" pitchFamily="34" charset="0"/>
              <a:buChar char="•"/>
            </a:pPr>
            <a:r>
              <a:rPr lang="it-IT" b="1" i="1" dirty="0" smtClean="0"/>
              <a:t>bonus asilo nido</a:t>
            </a:r>
            <a:r>
              <a:rPr lang="it-IT" dirty="0" smtClean="0"/>
              <a:t>.  </a:t>
            </a:r>
            <a:endParaRPr lang="it-IT" dirty="0"/>
          </a:p>
        </p:txBody>
      </p:sp>
      <p:pic>
        <p:nvPicPr>
          <p:cNvPr id="4" name="Immagine 3"/>
          <p:cNvPicPr>
            <a:picLocks noChangeAspect="1"/>
          </p:cNvPicPr>
          <p:nvPr/>
        </p:nvPicPr>
        <p:blipFill>
          <a:blip r:embed="rId2"/>
          <a:stretch>
            <a:fillRect/>
          </a:stretch>
        </p:blipFill>
        <p:spPr>
          <a:xfrm>
            <a:off x="677334" y="5939290"/>
            <a:ext cx="963251" cy="664522"/>
          </a:xfrm>
          <a:prstGeom prst="rect">
            <a:avLst/>
          </a:prstGeom>
        </p:spPr>
      </p:pic>
    </p:spTree>
    <p:extLst>
      <p:ext uri="{BB962C8B-B14F-4D97-AF65-F5344CB8AC3E}">
        <p14:creationId xmlns:p14="http://schemas.microsoft.com/office/powerpoint/2010/main" val="132341364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QUALI PRESTAZIONI VERRANNO ABROGATE CON L’ASSEGNO</a:t>
            </a:r>
            <a:endParaRPr lang="it-IT" dirty="0"/>
          </a:p>
        </p:txBody>
      </p:sp>
      <p:sp>
        <p:nvSpPr>
          <p:cNvPr id="3" name="Segnaposto contenuto 2"/>
          <p:cNvSpPr>
            <a:spLocks noGrp="1"/>
          </p:cNvSpPr>
          <p:nvPr>
            <p:ph idx="1"/>
          </p:nvPr>
        </p:nvSpPr>
        <p:spPr/>
        <p:txBody>
          <a:bodyPr>
            <a:normAutofit lnSpcReduction="10000"/>
          </a:bodyPr>
          <a:lstStyle/>
          <a:p>
            <a:pPr algn="just">
              <a:lnSpc>
                <a:spcPct val="150000"/>
              </a:lnSpc>
            </a:pPr>
            <a:r>
              <a:rPr lang="it-IT" dirty="0" smtClean="0"/>
              <a:t>con l’introduzione dell’assegno unico e universale, sono abrogati: </a:t>
            </a:r>
          </a:p>
          <a:p>
            <a:pPr algn="just">
              <a:lnSpc>
                <a:spcPct val="150000"/>
              </a:lnSpc>
              <a:buFont typeface="Arial" panose="020B0604020202020204" pitchFamily="34" charset="0"/>
              <a:buChar char="•"/>
            </a:pPr>
            <a:r>
              <a:rPr lang="it-IT" dirty="0"/>
              <a:t>a</a:t>
            </a:r>
            <a:r>
              <a:rPr lang="it-IT" dirty="0" smtClean="0"/>
              <a:t> decorrere dal 1° gennaio 2022:</a:t>
            </a:r>
          </a:p>
          <a:p>
            <a:pPr lvl="1" algn="just">
              <a:lnSpc>
                <a:spcPct val="150000"/>
              </a:lnSpc>
              <a:buFont typeface="Wingdings" panose="05000000000000000000" pitchFamily="2" charset="2"/>
              <a:buChar char="ü"/>
            </a:pPr>
            <a:r>
              <a:rPr lang="it-IT" dirty="0" smtClean="0"/>
              <a:t>il </a:t>
            </a:r>
            <a:r>
              <a:rPr lang="it-IT" b="1" i="1" dirty="0" smtClean="0"/>
              <a:t>premio alla nascita </a:t>
            </a:r>
            <a:r>
              <a:rPr lang="it-IT" dirty="0" smtClean="0"/>
              <a:t>(c.d. bonus mamma);</a:t>
            </a:r>
          </a:p>
          <a:p>
            <a:pPr lvl="1" algn="just">
              <a:lnSpc>
                <a:spcPct val="150000"/>
              </a:lnSpc>
              <a:buFont typeface="Wingdings" panose="05000000000000000000" pitchFamily="2" charset="2"/>
              <a:buChar char="ü"/>
            </a:pPr>
            <a:r>
              <a:rPr lang="it-IT" b="1" i="1" dirty="0" smtClean="0"/>
              <a:t>l’assegno di natalità </a:t>
            </a:r>
            <a:r>
              <a:rPr lang="it-IT" dirty="0" smtClean="0"/>
              <a:t>(c.d. bonus bebè).</a:t>
            </a:r>
          </a:p>
          <a:p>
            <a:pPr lvl="0" algn="just">
              <a:lnSpc>
                <a:spcPct val="150000"/>
              </a:lnSpc>
              <a:buClr>
                <a:srgbClr val="90C226"/>
              </a:buClr>
              <a:buFont typeface="Arial" panose="020B0604020202020204" pitchFamily="34" charset="0"/>
              <a:buChar char="•"/>
            </a:pPr>
            <a:r>
              <a:rPr lang="it-IT" dirty="0" smtClean="0">
                <a:solidFill>
                  <a:prstClr val="black">
                    <a:lumMod val="75000"/>
                    <a:lumOff val="25000"/>
                  </a:prstClr>
                </a:solidFill>
              </a:rPr>
              <a:t>a decorrere dal </a:t>
            </a:r>
            <a:r>
              <a:rPr lang="it-IT" dirty="0">
                <a:solidFill>
                  <a:prstClr val="black">
                    <a:lumMod val="75000"/>
                    <a:lumOff val="25000"/>
                  </a:prstClr>
                </a:solidFill>
              </a:rPr>
              <a:t>1° marzo 2022</a:t>
            </a:r>
            <a:r>
              <a:rPr lang="it-IT" dirty="0" smtClean="0">
                <a:solidFill>
                  <a:prstClr val="black">
                    <a:lumMod val="75000"/>
                    <a:lumOff val="25000"/>
                  </a:prstClr>
                </a:solidFill>
              </a:rPr>
              <a:t>:</a:t>
            </a:r>
          </a:p>
          <a:p>
            <a:pPr lvl="1" algn="just">
              <a:lnSpc>
                <a:spcPct val="150000"/>
              </a:lnSpc>
              <a:buClr>
                <a:srgbClr val="90C226"/>
              </a:buClr>
              <a:buFont typeface="Wingdings" panose="05000000000000000000" pitchFamily="2" charset="2"/>
              <a:buChar char="ü"/>
            </a:pPr>
            <a:r>
              <a:rPr lang="it-IT" dirty="0"/>
              <a:t>i </a:t>
            </a:r>
            <a:r>
              <a:rPr lang="it-IT" b="1" dirty="0"/>
              <a:t>trattamenti</a:t>
            </a:r>
            <a:r>
              <a:rPr lang="it-IT" dirty="0"/>
              <a:t> </a:t>
            </a:r>
            <a:r>
              <a:rPr lang="it-IT" b="1" dirty="0"/>
              <a:t>familiari</a:t>
            </a:r>
            <a:r>
              <a:rPr lang="it-IT" dirty="0"/>
              <a:t> in presenza di figli minori o nuclei orfanili (ANF e assegni familiari</a:t>
            </a:r>
            <a:r>
              <a:rPr lang="it-IT" dirty="0" smtClean="0">
                <a:solidFill>
                  <a:prstClr val="black">
                    <a:lumMod val="75000"/>
                    <a:lumOff val="25000"/>
                  </a:prstClr>
                </a:solidFill>
              </a:rPr>
              <a:t>;</a:t>
            </a:r>
          </a:p>
          <a:p>
            <a:pPr lvl="1" algn="just">
              <a:lnSpc>
                <a:spcPct val="150000"/>
              </a:lnSpc>
              <a:buClr>
                <a:srgbClr val="90C226"/>
              </a:buClr>
              <a:buFont typeface="Wingdings" panose="05000000000000000000" pitchFamily="2" charset="2"/>
              <a:buChar char="ü"/>
            </a:pPr>
            <a:r>
              <a:rPr lang="it-IT" dirty="0" smtClean="0">
                <a:solidFill>
                  <a:prstClr val="black">
                    <a:lumMod val="75000"/>
                    <a:lumOff val="25000"/>
                  </a:prstClr>
                </a:solidFill>
              </a:rPr>
              <a:t>le  </a:t>
            </a:r>
            <a:r>
              <a:rPr lang="it-IT" b="1" i="1" dirty="0" smtClean="0">
                <a:solidFill>
                  <a:prstClr val="black">
                    <a:lumMod val="75000"/>
                    <a:lumOff val="25000"/>
                  </a:prstClr>
                </a:solidFill>
              </a:rPr>
              <a:t>detrazioni per figli a carico </a:t>
            </a:r>
            <a:r>
              <a:rPr lang="it-IT" dirty="0" smtClean="0">
                <a:solidFill>
                  <a:prstClr val="black">
                    <a:lumMod val="75000"/>
                    <a:lumOff val="25000"/>
                  </a:prstClr>
                </a:solidFill>
              </a:rPr>
              <a:t>di età inferiore a 21 anni.</a:t>
            </a:r>
            <a:endParaRPr lang="it-IT" dirty="0" smtClean="0"/>
          </a:p>
        </p:txBody>
      </p:sp>
      <p:pic>
        <p:nvPicPr>
          <p:cNvPr id="4" name="Immagine 3"/>
          <p:cNvPicPr>
            <a:picLocks noChangeAspect="1"/>
          </p:cNvPicPr>
          <p:nvPr/>
        </p:nvPicPr>
        <p:blipFill>
          <a:blip r:embed="rId2"/>
          <a:stretch>
            <a:fillRect/>
          </a:stretch>
        </p:blipFill>
        <p:spPr>
          <a:xfrm>
            <a:off x="677334" y="6041362"/>
            <a:ext cx="963251" cy="664522"/>
          </a:xfrm>
          <a:prstGeom prst="rect">
            <a:avLst/>
          </a:prstGeom>
        </p:spPr>
      </p:pic>
    </p:spTree>
    <p:extLst>
      <p:ext uri="{BB962C8B-B14F-4D97-AF65-F5344CB8AC3E}">
        <p14:creationId xmlns:p14="http://schemas.microsoft.com/office/powerpoint/2010/main" val="220983842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SI PRESENTA LA DOMANDA DI ASSEGNO </a:t>
            </a:r>
            <a:endParaRPr lang="it-IT" dirty="0"/>
          </a:p>
        </p:txBody>
      </p:sp>
      <p:sp>
        <p:nvSpPr>
          <p:cNvPr id="3" name="Segnaposto contenuto 2"/>
          <p:cNvSpPr>
            <a:spLocks noGrp="1"/>
          </p:cNvSpPr>
          <p:nvPr>
            <p:ph idx="1"/>
          </p:nvPr>
        </p:nvSpPr>
        <p:spPr/>
        <p:txBody>
          <a:bodyPr>
            <a:normAutofit lnSpcReduction="10000"/>
          </a:bodyPr>
          <a:lstStyle/>
          <a:p>
            <a:pPr algn="just">
              <a:lnSpc>
                <a:spcPct val="150000"/>
              </a:lnSpc>
            </a:pPr>
            <a:r>
              <a:rPr lang="it-IT" dirty="0" smtClean="0"/>
              <a:t>La domanda di assegno unico e universale è presentata dal genitore </a:t>
            </a:r>
            <a:r>
              <a:rPr lang="it-IT" b="1" i="1" dirty="0" smtClean="0"/>
              <a:t>una sola volta</a:t>
            </a:r>
            <a:r>
              <a:rPr lang="it-IT" dirty="0" smtClean="0"/>
              <a:t> per ogni anno di gestione.</a:t>
            </a:r>
          </a:p>
          <a:p>
            <a:pPr algn="just">
              <a:lnSpc>
                <a:spcPct val="150000"/>
              </a:lnSpc>
            </a:pPr>
            <a:r>
              <a:rPr lang="it-IT" dirty="0" smtClean="0"/>
              <a:t>Deve indicare tutti i figli per il quali si richiede il beneficio, con la possibilità di aggiungere ulteriori figli per le nuove nascite che dovessero verificarsi in corso d’anno (con relativo aggiornamento della Dichiarazione Sostitutiva Unica)</a:t>
            </a:r>
          </a:p>
          <a:p>
            <a:pPr algn="just">
              <a:lnSpc>
                <a:spcPct val="150000"/>
              </a:lnSpc>
            </a:pPr>
            <a:r>
              <a:rPr lang="it-IT" dirty="0" smtClean="0"/>
              <a:t>Per i nuclei familiari percettori del </a:t>
            </a:r>
            <a:r>
              <a:rPr lang="it-IT" b="1" i="1" dirty="0" smtClean="0"/>
              <a:t>Reddito di cittadinanza</a:t>
            </a:r>
            <a:r>
              <a:rPr lang="it-IT" dirty="0" smtClean="0"/>
              <a:t>, l’Inps corrisponde </a:t>
            </a:r>
            <a:r>
              <a:rPr lang="it-IT" b="1" i="1" dirty="0" smtClean="0"/>
              <a:t>d’ufficio </a:t>
            </a:r>
            <a:r>
              <a:rPr lang="it-IT" dirty="0" smtClean="0"/>
              <a:t>l’assegno unico, congiuntamente al Reddito di cittadinanza e con le stesse modalità di erogazione di quest’ultimo.  </a:t>
            </a:r>
            <a:endParaRPr lang="it-IT" dirty="0"/>
          </a:p>
        </p:txBody>
      </p:sp>
      <p:pic>
        <p:nvPicPr>
          <p:cNvPr id="4" name="Immagine 3"/>
          <p:cNvPicPr>
            <a:picLocks noChangeAspect="1"/>
          </p:cNvPicPr>
          <p:nvPr/>
        </p:nvPicPr>
        <p:blipFill>
          <a:blip r:embed="rId2"/>
          <a:stretch>
            <a:fillRect/>
          </a:stretch>
        </p:blipFill>
        <p:spPr>
          <a:xfrm>
            <a:off x="677334" y="6041362"/>
            <a:ext cx="963251" cy="664522"/>
          </a:xfrm>
          <a:prstGeom prst="rect">
            <a:avLst/>
          </a:prstGeom>
        </p:spPr>
      </p:pic>
    </p:spTree>
    <p:extLst>
      <p:ext uri="{BB962C8B-B14F-4D97-AF65-F5344CB8AC3E}">
        <p14:creationId xmlns:p14="http://schemas.microsoft.com/office/powerpoint/2010/main" val="1387346526"/>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CHE MODALITA’ VIENE EROGATO L’ASSEGNO </a:t>
            </a:r>
            <a:endParaRPr lang="it-IT" dirty="0"/>
          </a:p>
        </p:txBody>
      </p:sp>
      <p:sp>
        <p:nvSpPr>
          <p:cNvPr id="3" name="Segnaposto contenuto 2"/>
          <p:cNvSpPr>
            <a:spLocks noGrp="1"/>
          </p:cNvSpPr>
          <p:nvPr>
            <p:ph idx="1"/>
          </p:nvPr>
        </p:nvSpPr>
        <p:spPr>
          <a:xfrm>
            <a:off x="677334" y="1828328"/>
            <a:ext cx="8596668" cy="5029672"/>
          </a:xfrm>
        </p:spPr>
        <p:txBody>
          <a:bodyPr>
            <a:normAutofit fontScale="62500" lnSpcReduction="20000"/>
          </a:bodyPr>
          <a:lstStyle/>
          <a:p>
            <a:pPr algn="just">
              <a:lnSpc>
                <a:spcPct val="170000"/>
              </a:lnSpc>
            </a:pPr>
            <a:r>
              <a:rPr lang="it-IT" dirty="0" smtClean="0"/>
              <a:t>L’assegno è corrisposto dall’Inps ed  è erogato:</a:t>
            </a:r>
          </a:p>
          <a:p>
            <a:pPr lvl="1" algn="just">
              <a:lnSpc>
                <a:spcPct val="170000"/>
              </a:lnSpc>
              <a:buFont typeface="Arial" panose="020B0604020202020204" pitchFamily="34" charset="0"/>
              <a:buChar char="•"/>
            </a:pPr>
            <a:r>
              <a:rPr lang="it-IT" dirty="0" smtClean="0"/>
              <a:t>per </a:t>
            </a:r>
            <a:r>
              <a:rPr lang="it-IT" b="1" i="1" dirty="0" smtClean="0"/>
              <a:t>intero</a:t>
            </a:r>
            <a:r>
              <a:rPr lang="it-IT" dirty="0" smtClean="0"/>
              <a:t> al genitore richiedente, </a:t>
            </a:r>
            <a:r>
              <a:rPr lang="it-IT" dirty="0" err="1" smtClean="0"/>
              <a:t>purchè</a:t>
            </a:r>
            <a:r>
              <a:rPr lang="it-IT" dirty="0" smtClean="0"/>
              <a:t> in accordo con l’altro genitore;</a:t>
            </a:r>
          </a:p>
          <a:p>
            <a:pPr lvl="1" algn="just">
              <a:lnSpc>
                <a:spcPct val="170000"/>
              </a:lnSpc>
              <a:buFont typeface="Arial" panose="020B0604020202020204" pitchFamily="34" charset="0"/>
              <a:buChar char="•"/>
            </a:pPr>
            <a:r>
              <a:rPr lang="it-IT" dirty="0" smtClean="0"/>
              <a:t>in </a:t>
            </a:r>
            <a:r>
              <a:rPr lang="it-IT" b="1" i="1" dirty="0" smtClean="0"/>
              <a:t>misura pari </a:t>
            </a:r>
            <a:r>
              <a:rPr lang="it-IT" dirty="0" smtClean="0"/>
              <a:t>tra coloro che esercitano la responsabilità genitoriale </a:t>
            </a:r>
            <a:r>
              <a:rPr lang="it-IT" dirty="0" smtClean="0">
                <a:sym typeface="Wingdings" panose="05000000000000000000" pitchFamily="2" charset="2"/>
              </a:rPr>
              <a:t> in questo caso si hanno due possibilità: </a:t>
            </a:r>
          </a:p>
          <a:p>
            <a:pPr lvl="2" algn="just">
              <a:lnSpc>
                <a:spcPct val="170000"/>
              </a:lnSpc>
              <a:buFont typeface="Wingdings" panose="05000000000000000000" pitchFamily="2" charset="2"/>
              <a:buChar char="ü"/>
            </a:pPr>
            <a:r>
              <a:rPr lang="it-IT" dirty="0" smtClean="0">
                <a:sym typeface="Wingdings" panose="05000000000000000000" pitchFamily="2" charset="2"/>
              </a:rPr>
              <a:t>il genitore richiedente ha la possibilità di fornire nel modello di domanda, oltre ai suoi dati di pagamento, anche quelli dell’altro genitore;</a:t>
            </a:r>
          </a:p>
          <a:p>
            <a:pPr lvl="2" algn="just">
              <a:lnSpc>
                <a:spcPct val="170000"/>
              </a:lnSpc>
              <a:buFont typeface="Wingdings" panose="05000000000000000000" pitchFamily="2" charset="2"/>
              <a:buChar char="ü"/>
            </a:pPr>
            <a:r>
              <a:rPr lang="it-IT" dirty="0" smtClean="0">
                <a:sym typeface="Wingdings" panose="05000000000000000000" pitchFamily="2" charset="2"/>
              </a:rPr>
              <a:t>I dati di pagamento del secondo genitore potranno essere forniti in un momento successivo. </a:t>
            </a:r>
            <a:r>
              <a:rPr lang="it-IT" dirty="0" smtClean="0"/>
              <a:t>	</a:t>
            </a:r>
          </a:p>
          <a:p>
            <a:pPr lvl="0" algn="just">
              <a:lnSpc>
                <a:spcPct val="170000"/>
              </a:lnSpc>
              <a:buClr>
                <a:srgbClr val="90C226"/>
              </a:buClr>
            </a:pPr>
            <a:r>
              <a:rPr lang="it-IT" sz="1700" dirty="0">
                <a:solidFill>
                  <a:prstClr val="black">
                    <a:lumMod val="75000"/>
                    <a:lumOff val="25000"/>
                  </a:prstClr>
                </a:solidFill>
              </a:rPr>
              <a:t>In tutti i casi, il secondo genitore ha sempre la possibilità di modificare la scelta già effettuata da richiedente accedendo nuovamente alla domanda con le proprie </a:t>
            </a:r>
            <a:r>
              <a:rPr lang="it-IT" sz="1700" dirty="0" smtClean="0">
                <a:solidFill>
                  <a:prstClr val="black">
                    <a:lumMod val="75000"/>
                    <a:lumOff val="25000"/>
                  </a:prstClr>
                </a:solidFill>
              </a:rPr>
              <a:t>credenziali.</a:t>
            </a:r>
          </a:p>
          <a:p>
            <a:pPr lvl="0" algn="just">
              <a:lnSpc>
                <a:spcPct val="170000"/>
              </a:lnSpc>
              <a:buClr>
                <a:srgbClr val="90C226"/>
              </a:buClr>
            </a:pPr>
            <a:r>
              <a:rPr lang="it-IT" dirty="0" smtClean="0">
                <a:solidFill>
                  <a:prstClr val="black">
                    <a:lumMod val="75000"/>
                    <a:lumOff val="25000"/>
                  </a:prstClr>
                </a:solidFill>
              </a:rPr>
              <a:t>In </a:t>
            </a:r>
            <a:r>
              <a:rPr lang="it-IT" dirty="0">
                <a:solidFill>
                  <a:prstClr val="black">
                    <a:lumMod val="75000"/>
                    <a:lumOff val="25000"/>
                  </a:prstClr>
                </a:solidFill>
              </a:rPr>
              <a:t>caso di </a:t>
            </a:r>
            <a:r>
              <a:rPr lang="it-IT" b="1" i="1" dirty="0">
                <a:solidFill>
                  <a:prstClr val="black">
                    <a:lumMod val="75000"/>
                    <a:lumOff val="25000"/>
                  </a:prstClr>
                </a:solidFill>
              </a:rPr>
              <a:t>affidamento esclusivo</a:t>
            </a:r>
            <a:r>
              <a:rPr lang="it-IT" dirty="0">
                <a:solidFill>
                  <a:prstClr val="black">
                    <a:lumMod val="75000"/>
                    <a:lumOff val="25000"/>
                  </a:prstClr>
                </a:solidFill>
              </a:rPr>
              <a:t>, la regola generale prevede il pagamento in misura intera al </a:t>
            </a:r>
            <a:r>
              <a:rPr lang="it-IT" b="1" i="1" dirty="0">
                <a:solidFill>
                  <a:prstClr val="black">
                    <a:lumMod val="75000"/>
                    <a:lumOff val="25000"/>
                  </a:prstClr>
                </a:solidFill>
              </a:rPr>
              <a:t>genitore affidatario</a:t>
            </a:r>
            <a:r>
              <a:rPr lang="it-IT" dirty="0" smtClean="0">
                <a:solidFill>
                  <a:prstClr val="black">
                    <a:lumMod val="75000"/>
                    <a:lumOff val="25000"/>
                  </a:prstClr>
                </a:solidFill>
              </a:rPr>
              <a:t>.</a:t>
            </a:r>
          </a:p>
          <a:p>
            <a:pPr lvl="0" algn="just">
              <a:lnSpc>
                <a:spcPct val="170000"/>
              </a:lnSpc>
              <a:buClr>
                <a:srgbClr val="90C226"/>
              </a:buClr>
            </a:pPr>
            <a:r>
              <a:rPr lang="it-IT" dirty="0" smtClean="0">
                <a:solidFill>
                  <a:prstClr val="black">
                    <a:lumMod val="75000"/>
                    <a:lumOff val="25000"/>
                  </a:prstClr>
                </a:solidFill>
              </a:rPr>
              <a:t>In caso di nomina di un tutore o di un soggetto affidatario, l’assegno è richiesto ed erogato al tutore o all’affidatario nell’esclusivo interesse del minore.</a:t>
            </a:r>
          </a:p>
          <a:p>
            <a:pPr lvl="0" algn="just">
              <a:lnSpc>
                <a:spcPct val="170000"/>
              </a:lnSpc>
              <a:buClr>
                <a:srgbClr val="90C226"/>
              </a:buClr>
            </a:pPr>
            <a:r>
              <a:rPr lang="it-IT" dirty="0" smtClean="0">
                <a:solidFill>
                  <a:prstClr val="black">
                    <a:lumMod val="75000"/>
                    <a:lumOff val="25000"/>
                  </a:prstClr>
                </a:solidFill>
              </a:rPr>
              <a:t>I figli maggiorenni possono presentare la domanda di assegno in sostituzione dei loro genitori, richiedendo la corresponsione diretta della quota di assegno loro spettante, eventualmente maggiorata se disabili. </a:t>
            </a:r>
            <a:r>
              <a:rPr lang="it-IT" dirty="0" smtClean="0"/>
              <a:t>				</a:t>
            </a:r>
          </a:p>
        </p:txBody>
      </p:sp>
      <p:pic>
        <p:nvPicPr>
          <p:cNvPr id="4" name="Immagine 3"/>
          <p:cNvPicPr>
            <a:picLocks noChangeAspect="1"/>
          </p:cNvPicPr>
          <p:nvPr/>
        </p:nvPicPr>
        <p:blipFill>
          <a:blip r:embed="rId2"/>
          <a:stretch>
            <a:fillRect/>
          </a:stretch>
        </p:blipFill>
        <p:spPr>
          <a:xfrm>
            <a:off x="800901" y="6071036"/>
            <a:ext cx="963251" cy="664522"/>
          </a:xfrm>
          <a:prstGeom prst="rect">
            <a:avLst/>
          </a:prstGeom>
        </p:spPr>
      </p:pic>
    </p:spTree>
    <p:extLst>
      <p:ext uri="{BB962C8B-B14F-4D97-AF65-F5344CB8AC3E}">
        <p14:creationId xmlns:p14="http://schemas.microsoft.com/office/powerpoint/2010/main" val="166356516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CHE MODALITA’ VIENE EROGATO L’ASSEGNO</a:t>
            </a:r>
            <a:endParaRPr lang="it-IT" dirty="0"/>
          </a:p>
        </p:txBody>
      </p:sp>
      <p:sp>
        <p:nvSpPr>
          <p:cNvPr id="3" name="Segnaposto contenuto 2"/>
          <p:cNvSpPr>
            <a:spLocks noGrp="1"/>
          </p:cNvSpPr>
          <p:nvPr>
            <p:ph idx="1"/>
          </p:nvPr>
        </p:nvSpPr>
        <p:spPr/>
        <p:txBody>
          <a:bodyPr/>
          <a:lstStyle/>
          <a:p>
            <a:pPr algn="just">
              <a:lnSpc>
                <a:spcPct val="150000"/>
              </a:lnSpc>
            </a:pPr>
            <a:r>
              <a:rPr lang="it-IT" dirty="0" smtClean="0"/>
              <a:t>L’assegno viene erogato dall’Inps attraverso le seguenti modalità: </a:t>
            </a:r>
          </a:p>
          <a:p>
            <a:pPr lvl="1" algn="just">
              <a:lnSpc>
                <a:spcPct val="150000"/>
              </a:lnSpc>
              <a:buFont typeface="Arial" panose="020B0604020202020204" pitchFamily="34" charset="0"/>
              <a:buChar char="•"/>
            </a:pPr>
            <a:r>
              <a:rPr lang="it-IT" dirty="0" smtClean="0"/>
              <a:t>accredito su c/c bancario, postale, carta di credito/debito dotata di Iban o libretto di risparmio dotato di Iban;</a:t>
            </a:r>
          </a:p>
          <a:p>
            <a:pPr lvl="1" algn="just">
              <a:lnSpc>
                <a:spcPct val="150000"/>
              </a:lnSpc>
              <a:buFont typeface="Arial" panose="020B0604020202020204" pitchFamily="34" charset="0"/>
              <a:buChar char="•"/>
            </a:pPr>
            <a:r>
              <a:rPr lang="it-IT" dirty="0" smtClean="0"/>
              <a:t>consegna in contante presso uno degli sportelli postali del territorio italiano;</a:t>
            </a:r>
          </a:p>
          <a:p>
            <a:pPr lvl="1" algn="just">
              <a:lnSpc>
                <a:spcPct val="150000"/>
              </a:lnSpc>
              <a:buFont typeface="Arial" panose="020B0604020202020204" pitchFamily="34" charset="0"/>
              <a:buChar char="•"/>
            </a:pPr>
            <a:r>
              <a:rPr lang="it-IT" dirty="0" smtClean="0"/>
              <a:t>accredito sulla carta </a:t>
            </a:r>
            <a:r>
              <a:rPr lang="it-IT" dirty="0" err="1" smtClean="0"/>
              <a:t>RdC</a:t>
            </a:r>
            <a:r>
              <a:rPr lang="it-IT" dirty="0" smtClean="0"/>
              <a:t>, per i nuclei beneficiari di tale prestazione.	</a:t>
            </a:r>
          </a:p>
          <a:p>
            <a:pPr lvl="0" algn="just">
              <a:lnSpc>
                <a:spcPct val="150000"/>
              </a:lnSpc>
              <a:buClr>
                <a:srgbClr val="90C226"/>
              </a:buClr>
            </a:pPr>
            <a:r>
              <a:rPr lang="it-IT" dirty="0" smtClean="0"/>
              <a:t>	</a:t>
            </a:r>
            <a:r>
              <a:rPr lang="it-IT" dirty="0">
                <a:solidFill>
                  <a:prstClr val="black">
                    <a:lumMod val="75000"/>
                    <a:lumOff val="25000"/>
                  </a:prstClr>
                </a:solidFill>
              </a:rPr>
              <a:t>La modalità scelta deve risultare intestata/cointestata al beneficiario </a:t>
            </a:r>
            <a:r>
              <a:rPr lang="it-IT" dirty="0" smtClean="0">
                <a:solidFill>
                  <a:prstClr val="black">
                    <a:lumMod val="75000"/>
                    <a:lumOff val="25000"/>
                  </a:prstClr>
                </a:solidFill>
              </a:rPr>
              <a:t>della </a:t>
            </a:r>
            <a:r>
              <a:rPr lang="it-IT" dirty="0">
                <a:solidFill>
                  <a:prstClr val="black">
                    <a:lumMod val="75000"/>
                    <a:lumOff val="25000"/>
                  </a:prstClr>
                </a:solidFill>
              </a:rPr>
              <a:t>prestazione medesima. </a:t>
            </a:r>
          </a:p>
          <a:p>
            <a:pPr marL="457200" lvl="1" indent="0" algn="just">
              <a:lnSpc>
                <a:spcPct val="150000"/>
              </a:lnSpc>
              <a:buNone/>
            </a:pPr>
            <a:r>
              <a:rPr lang="it-IT" dirty="0" smtClean="0"/>
              <a:t>		</a:t>
            </a:r>
            <a:endParaRPr lang="it-IT" dirty="0"/>
          </a:p>
        </p:txBody>
      </p:sp>
      <p:pic>
        <p:nvPicPr>
          <p:cNvPr id="4" name="Immagine 3"/>
          <p:cNvPicPr>
            <a:picLocks noChangeAspect="1"/>
          </p:cNvPicPr>
          <p:nvPr/>
        </p:nvPicPr>
        <p:blipFill>
          <a:blip r:embed="rId2"/>
          <a:stretch>
            <a:fillRect/>
          </a:stretch>
        </p:blipFill>
        <p:spPr>
          <a:xfrm>
            <a:off x="677334" y="6041362"/>
            <a:ext cx="963251" cy="663834"/>
          </a:xfrm>
          <a:prstGeom prst="rect">
            <a:avLst/>
          </a:prstGeom>
        </p:spPr>
      </p:pic>
    </p:spTree>
    <p:extLst>
      <p:ext uri="{BB962C8B-B14F-4D97-AF65-F5344CB8AC3E}">
        <p14:creationId xmlns:p14="http://schemas.microsoft.com/office/powerpoint/2010/main" val="376920415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COS’È</a:t>
            </a:r>
            <a:endParaRPr lang="it-IT" dirty="0"/>
          </a:p>
        </p:txBody>
      </p:sp>
      <p:sp>
        <p:nvSpPr>
          <p:cNvPr id="3" name="Segnaposto contenuto 2"/>
          <p:cNvSpPr>
            <a:spLocks noGrp="1"/>
          </p:cNvSpPr>
          <p:nvPr>
            <p:ph idx="1"/>
          </p:nvPr>
        </p:nvSpPr>
        <p:spPr>
          <a:xfrm>
            <a:off x="594956" y="1608654"/>
            <a:ext cx="8596668" cy="3880773"/>
          </a:xfrm>
        </p:spPr>
        <p:txBody>
          <a:bodyPr>
            <a:normAutofit lnSpcReduction="10000"/>
          </a:bodyPr>
          <a:lstStyle/>
          <a:p>
            <a:pPr algn="just">
              <a:lnSpc>
                <a:spcPct val="150000"/>
              </a:lnSpc>
            </a:pPr>
            <a:r>
              <a:rPr lang="it-IT" dirty="0" smtClean="0"/>
              <a:t>L’</a:t>
            </a:r>
            <a:r>
              <a:rPr lang="it-IT" b="1" i="1" dirty="0" smtClean="0"/>
              <a:t>assegno</a:t>
            </a:r>
            <a:r>
              <a:rPr lang="it-IT" dirty="0" smtClean="0"/>
              <a:t> </a:t>
            </a:r>
            <a:r>
              <a:rPr lang="it-IT" b="1" i="1" dirty="0" smtClean="0"/>
              <a:t>unico e universale </a:t>
            </a:r>
            <a:r>
              <a:rPr lang="it-IT" dirty="0" smtClean="0"/>
              <a:t>è un beneficio economico a sostegno delle famiglie con figli a carico istituito dal </a:t>
            </a:r>
            <a:r>
              <a:rPr lang="it-IT" dirty="0" err="1" smtClean="0"/>
              <a:t>D.Lgs.</a:t>
            </a:r>
            <a:r>
              <a:rPr lang="it-IT" dirty="0" smtClean="0"/>
              <a:t> 230 del 21 dicembre 2021 a partire da marzo 2022.</a:t>
            </a:r>
          </a:p>
          <a:p>
            <a:pPr algn="just">
              <a:lnSpc>
                <a:spcPct val="150000"/>
              </a:lnSpc>
            </a:pPr>
            <a:r>
              <a:rPr lang="it-IT" dirty="0" smtClean="0"/>
              <a:t>Tale beneficio verrà erogato, alle famiglie richiedenti, dall’Inps su base </a:t>
            </a:r>
            <a:r>
              <a:rPr lang="it-IT" b="1" i="1" dirty="0" smtClean="0"/>
              <a:t>mensile, </a:t>
            </a:r>
            <a:r>
              <a:rPr lang="it-IT" dirty="0" smtClean="0"/>
              <a:t>per il periodo compreso tra il mese di </a:t>
            </a:r>
            <a:r>
              <a:rPr lang="it-IT" b="1" i="1" dirty="0" smtClean="0"/>
              <a:t>marzo</a:t>
            </a:r>
            <a:r>
              <a:rPr lang="it-IT" dirty="0" smtClean="0"/>
              <a:t> di ciascun anno e il mese di </a:t>
            </a:r>
            <a:r>
              <a:rPr lang="it-IT" b="1" i="1" dirty="0" smtClean="0"/>
              <a:t>febbraio</a:t>
            </a:r>
            <a:r>
              <a:rPr lang="it-IT" dirty="0" smtClean="0"/>
              <a:t> dell’anno successivo.</a:t>
            </a:r>
          </a:p>
          <a:p>
            <a:pPr algn="just">
              <a:lnSpc>
                <a:spcPct val="150000"/>
              </a:lnSpc>
            </a:pPr>
            <a:r>
              <a:rPr lang="it-IT" dirty="0" smtClean="0"/>
              <a:t>La misura del beneficio è variabile e viene determinata dall’Inps sulla base della condizione economica del nucleo familiare richiedente mediante l’indicatore della situazione economica equivalente (</a:t>
            </a:r>
            <a:r>
              <a:rPr lang="it-IT" b="1" i="1" dirty="0" smtClean="0"/>
              <a:t>ISEE</a:t>
            </a:r>
            <a:r>
              <a:rPr lang="it-IT" dirty="0" smtClean="0"/>
              <a:t>).</a:t>
            </a:r>
          </a:p>
          <a:p>
            <a:pPr algn="just">
              <a:lnSpc>
                <a:spcPct val="150000"/>
              </a:lnSpc>
            </a:pPr>
            <a:endParaRPr lang="it-IT" dirty="0" smtClean="0"/>
          </a:p>
          <a:p>
            <a:pPr marL="0" indent="0" algn="just">
              <a:lnSpc>
                <a:spcPct val="150000"/>
              </a:lnSpc>
              <a:buNone/>
            </a:pPr>
            <a:endParaRPr lang="it-IT" dirty="0"/>
          </a:p>
          <a:p>
            <a:endParaRPr lang="it-IT" dirty="0" smtClean="0"/>
          </a:p>
          <a:p>
            <a:endParaRPr lang="it-IT" b="1" i="1" dirty="0"/>
          </a:p>
          <a:p>
            <a:endParaRPr lang="it-IT" b="1" i="1" dirty="0" smtClean="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847" y="5884291"/>
            <a:ext cx="962145" cy="662314"/>
          </a:xfrm>
          <a:prstGeom prst="rect">
            <a:avLst/>
          </a:prstGeom>
        </p:spPr>
      </p:pic>
    </p:spTree>
    <p:extLst>
      <p:ext uri="{BB962C8B-B14F-4D97-AF65-F5344CB8AC3E}">
        <p14:creationId xmlns:p14="http://schemas.microsoft.com/office/powerpoint/2010/main" val="183714201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NE HA DIRITTO</a:t>
            </a:r>
            <a:endParaRPr lang="it-IT" dirty="0"/>
          </a:p>
        </p:txBody>
      </p:sp>
      <p:sp>
        <p:nvSpPr>
          <p:cNvPr id="3" name="Segnaposto contenuto 2"/>
          <p:cNvSpPr>
            <a:spLocks noGrp="1"/>
          </p:cNvSpPr>
          <p:nvPr>
            <p:ph idx="1"/>
          </p:nvPr>
        </p:nvSpPr>
        <p:spPr>
          <a:xfrm>
            <a:off x="677334" y="1526275"/>
            <a:ext cx="8596668" cy="3880773"/>
          </a:xfrm>
        </p:spPr>
        <p:txBody>
          <a:bodyPr>
            <a:normAutofit fontScale="92500" lnSpcReduction="20000"/>
          </a:bodyPr>
          <a:lstStyle/>
          <a:p>
            <a:pPr algn="just">
              <a:lnSpc>
                <a:spcPct val="160000"/>
              </a:lnSpc>
            </a:pPr>
            <a:r>
              <a:rPr lang="it-IT" dirty="0" smtClean="0"/>
              <a:t>Il beneficio spetta per:  </a:t>
            </a:r>
          </a:p>
          <a:p>
            <a:pPr lvl="1" algn="just">
              <a:lnSpc>
                <a:spcPct val="160000"/>
              </a:lnSpc>
              <a:buFont typeface="Arial" panose="020B0604020202020204" pitchFamily="34" charset="0"/>
              <a:buChar char="•"/>
            </a:pPr>
            <a:r>
              <a:rPr lang="it-IT" dirty="0" smtClean="0"/>
              <a:t>ciascun </a:t>
            </a:r>
            <a:r>
              <a:rPr lang="it-IT" b="1" i="1" dirty="0" smtClean="0"/>
              <a:t>figlio minorenne</a:t>
            </a:r>
            <a:r>
              <a:rPr lang="it-IT" dirty="0" smtClean="0"/>
              <a:t> a carico, già dal 7° mese di gravidanza;</a:t>
            </a:r>
          </a:p>
          <a:p>
            <a:pPr lvl="1" algn="just">
              <a:lnSpc>
                <a:spcPct val="160000"/>
              </a:lnSpc>
              <a:buFont typeface="Arial" panose="020B0604020202020204" pitchFamily="34" charset="0"/>
              <a:buChar char="•"/>
            </a:pPr>
            <a:r>
              <a:rPr lang="it-IT" dirty="0" smtClean="0"/>
              <a:t>ciascun </a:t>
            </a:r>
            <a:r>
              <a:rPr lang="it-IT" b="1" i="1" dirty="0" smtClean="0"/>
              <a:t>figlio maggiorenne </a:t>
            </a:r>
            <a:r>
              <a:rPr lang="it-IT" dirty="0" smtClean="0"/>
              <a:t>a carico fino al compimento dei </a:t>
            </a:r>
            <a:r>
              <a:rPr lang="it-IT" b="1" i="1" dirty="0" smtClean="0"/>
              <a:t>21 anni </a:t>
            </a:r>
            <a:r>
              <a:rPr lang="it-IT" dirty="0" smtClean="0"/>
              <a:t>di età se, al momento di presentazione della domanda: </a:t>
            </a:r>
          </a:p>
          <a:p>
            <a:pPr lvl="2" algn="just">
              <a:lnSpc>
                <a:spcPct val="160000"/>
              </a:lnSpc>
              <a:buFont typeface="Wingdings" panose="05000000000000000000" pitchFamily="2" charset="2"/>
              <a:buChar char="ü"/>
            </a:pPr>
            <a:r>
              <a:rPr lang="it-IT" dirty="0" smtClean="0"/>
              <a:t>frequenta un corso di formazione scolastica o professionale ovvero un corso di laurea;</a:t>
            </a:r>
          </a:p>
          <a:p>
            <a:pPr lvl="2" algn="just">
              <a:lnSpc>
                <a:spcPct val="160000"/>
              </a:lnSpc>
              <a:buFont typeface="Wingdings" panose="05000000000000000000" pitchFamily="2" charset="2"/>
              <a:buChar char="ü"/>
            </a:pPr>
            <a:r>
              <a:rPr lang="it-IT" dirty="0"/>
              <a:t>s</a:t>
            </a:r>
            <a:r>
              <a:rPr lang="it-IT" dirty="0" smtClean="0"/>
              <a:t>volge un tirocinio o un’attività lavorativa con reddito inferiore a 8000 euro lordi annui;</a:t>
            </a:r>
          </a:p>
          <a:p>
            <a:pPr lvl="2" algn="just">
              <a:lnSpc>
                <a:spcPct val="160000"/>
              </a:lnSpc>
              <a:buFont typeface="Wingdings" panose="05000000000000000000" pitchFamily="2" charset="2"/>
              <a:buChar char="ü"/>
            </a:pPr>
            <a:r>
              <a:rPr lang="it-IT" dirty="0"/>
              <a:t>r</a:t>
            </a:r>
            <a:r>
              <a:rPr lang="it-IT" dirty="0" smtClean="0"/>
              <a:t>egistrato come disoccupato e in cerca di lavoro presso i centro per l’impiego;</a:t>
            </a:r>
          </a:p>
          <a:p>
            <a:pPr lvl="2" algn="just">
              <a:lnSpc>
                <a:spcPct val="160000"/>
              </a:lnSpc>
              <a:buFont typeface="Wingdings" panose="05000000000000000000" pitchFamily="2" charset="2"/>
              <a:buChar char="ü"/>
            </a:pPr>
            <a:r>
              <a:rPr lang="it-IT" dirty="0"/>
              <a:t>s</a:t>
            </a:r>
            <a:r>
              <a:rPr lang="it-IT" dirty="0" smtClean="0"/>
              <a:t>volge il servizio civile universale</a:t>
            </a:r>
          </a:p>
          <a:p>
            <a:pPr lvl="1">
              <a:lnSpc>
                <a:spcPct val="160000"/>
              </a:lnSpc>
              <a:buFont typeface="Arial" panose="020B0604020202020204" pitchFamily="34" charset="0"/>
              <a:buChar char="•"/>
            </a:pPr>
            <a:r>
              <a:rPr lang="it-IT" dirty="0" smtClean="0"/>
              <a:t> ciascun </a:t>
            </a:r>
            <a:r>
              <a:rPr lang="it-IT" b="1" i="1" dirty="0"/>
              <a:t>figlio disabile</a:t>
            </a:r>
            <a:r>
              <a:rPr lang="it-IT" dirty="0"/>
              <a:t> a carico, senza limiti di età.</a:t>
            </a:r>
          </a:p>
          <a:p>
            <a:pPr marL="0" indent="0">
              <a:buNone/>
            </a:pPr>
            <a:endParaRPr lang="it-IT" dirty="0" smtClean="0"/>
          </a:p>
        </p:txBody>
      </p:sp>
      <p:pic>
        <p:nvPicPr>
          <p:cNvPr id="4" name="Immagine 3"/>
          <p:cNvPicPr>
            <a:picLocks noChangeAspect="1"/>
          </p:cNvPicPr>
          <p:nvPr/>
        </p:nvPicPr>
        <p:blipFill>
          <a:blip r:embed="rId2"/>
          <a:stretch>
            <a:fillRect/>
          </a:stretch>
        </p:blipFill>
        <p:spPr>
          <a:xfrm>
            <a:off x="1025899" y="5709101"/>
            <a:ext cx="963251" cy="664522"/>
          </a:xfrm>
          <a:prstGeom prst="rect">
            <a:avLst/>
          </a:prstGeom>
        </p:spPr>
      </p:pic>
    </p:spTree>
    <p:extLst>
      <p:ext uri="{BB962C8B-B14F-4D97-AF65-F5344CB8AC3E}">
        <p14:creationId xmlns:p14="http://schemas.microsoft.com/office/powerpoint/2010/main" val="90152345"/>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NE HA DIRITTO</a:t>
            </a:r>
            <a:endParaRPr lang="it-IT" dirty="0"/>
          </a:p>
        </p:txBody>
      </p:sp>
      <p:sp>
        <p:nvSpPr>
          <p:cNvPr id="3" name="Segnaposto contenuto 2"/>
          <p:cNvSpPr>
            <a:spLocks noGrp="1"/>
          </p:cNvSpPr>
          <p:nvPr>
            <p:ph idx="1"/>
          </p:nvPr>
        </p:nvSpPr>
        <p:spPr>
          <a:xfrm>
            <a:off x="677334" y="2058517"/>
            <a:ext cx="8596668" cy="3880773"/>
          </a:xfrm>
        </p:spPr>
        <p:txBody>
          <a:bodyPr/>
          <a:lstStyle/>
          <a:p>
            <a:pPr algn="just">
              <a:lnSpc>
                <a:spcPct val="150000"/>
              </a:lnSpc>
            </a:pPr>
            <a:r>
              <a:rPr lang="it-IT" dirty="0" smtClean="0"/>
              <a:t>La domanda  può essere presentata da: </a:t>
            </a:r>
          </a:p>
          <a:p>
            <a:pPr lvl="1" algn="just">
              <a:lnSpc>
                <a:spcPct val="150000"/>
              </a:lnSpc>
              <a:buFont typeface="Arial" panose="020B0604020202020204" pitchFamily="34" charset="0"/>
              <a:buChar char="•"/>
            </a:pPr>
            <a:r>
              <a:rPr lang="it-IT" dirty="0"/>
              <a:t>u</a:t>
            </a:r>
            <a:r>
              <a:rPr lang="it-IT" dirty="0" smtClean="0"/>
              <a:t>no dei </a:t>
            </a:r>
            <a:r>
              <a:rPr lang="it-IT" b="1" i="1" dirty="0" smtClean="0"/>
              <a:t>genitori</a:t>
            </a:r>
            <a:r>
              <a:rPr lang="it-IT" dirty="0" smtClean="0"/>
              <a:t> o da chi esercita la responsabilità genitoriale, a prescindere dalla convivenza con il figlio;</a:t>
            </a:r>
          </a:p>
          <a:p>
            <a:pPr lvl="1" algn="just">
              <a:lnSpc>
                <a:spcPct val="150000"/>
              </a:lnSpc>
              <a:buFont typeface="Arial" panose="020B0604020202020204" pitchFamily="34" charset="0"/>
              <a:buChar char="•"/>
            </a:pPr>
            <a:r>
              <a:rPr lang="it-IT" dirty="0"/>
              <a:t>d</a:t>
            </a:r>
            <a:r>
              <a:rPr lang="it-IT" dirty="0" smtClean="0"/>
              <a:t>al </a:t>
            </a:r>
            <a:r>
              <a:rPr lang="it-IT" b="1" i="1" dirty="0" smtClean="0"/>
              <a:t>figlio maggiorenne </a:t>
            </a:r>
            <a:r>
              <a:rPr lang="it-IT" dirty="0" smtClean="0"/>
              <a:t>per se stesso;</a:t>
            </a:r>
          </a:p>
          <a:p>
            <a:pPr lvl="1" algn="just">
              <a:lnSpc>
                <a:spcPct val="150000"/>
              </a:lnSpc>
              <a:buFont typeface="Arial" panose="020B0604020202020204" pitchFamily="34" charset="0"/>
              <a:buChar char="•"/>
            </a:pPr>
            <a:r>
              <a:rPr lang="it-IT" dirty="0"/>
              <a:t>d</a:t>
            </a:r>
            <a:r>
              <a:rPr lang="it-IT" dirty="0" smtClean="0"/>
              <a:t>a un </a:t>
            </a:r>
            <a:r>
              <a:rPr lang="it-IT" b="1" i="1" dirty="0" smtClean="0"/>
              <a:t>affidatario</a:t>
            </a:r>
            <a:r>
              <a:rPr lang="it-IT" dirty="0" smtClean="0"/>
              <a:t> o da un </a:t>
            </a:r>
            <a:r>
              <a:rPr lang="it-IT" b="1" i="1" dirty="0" smtClean="0"/>
              <a:t>tutore</a:t>
            </a:r>
            <a:r>
              <a:rPr lang="it-IT" dirty="0" smtClean="0"/>
              <a:t> nell’interesse esclusivo del minore affidato o tutelato.   </a:t>
            </a:r>
            <a:endParaRPr lang="it-IT" dirty="0"/>
          </a:p>
        </p:txBody>
      </p:sp>
      <p:pic>
        <p:nvPicPr>
          <p:cNvPr id="4" name="Immagine 3"/>
          <p:cNvPicPr>
            <a:picLocks noChangeAspect="1"/>
          </p:cNvPicPr>
          <p:nvPr/>
        </p:nvPicPr>
        <p:blipFill>
          <a:blip r:embed="rId2"/>
          <a:stretch>
            <a:fillRect/>
          </a:stretch>
        </p:blipFill>
        <p:spPr>
          <a:xfrm>
            <a:off x="968234" y="5607029"/>
            <a:ext cx="963251" cy="664522"/>
          </a:xfrm>
          <a:prstGeom prst="rect">
            <a:avLst/>
          </a:prstGeom>
        </p:spPr>
      </p:pic>
    </p:spTree>
    <p:extLst>
      <p:ext uri="{BB962C8B-B14F-4D97-AF65-F5344CB8AC3E}">
        <p14:creationId xmlns:p14="http://schemas.microsoft.com/office/powerpoint/2010/main" val="33147617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NE HA DIRITTO</a:t>
            </a:r>
            <a:endParaRPr lang="it-IT" dirty="0"/>
          </a:p>
        </p:txBody>
      </p:sp>
      <p:sp>
        <p:nvSpPr>
          <p:cNvPr id="3" name="Segnaposto contenuto 2"/>
          <p:cNvSpPr>
            <a:spLocks noGrp="1"/>
          </p:cNvSpPr>
          <p:nvPr>
            <p:ph idx="1"/>
          </p:nvPr>
        </p:nvSpPr>
        <p:spPr>
          <a:xfrm>
            <a:off x="677334" y="1383957"/>
            <a:ext cx="8596668" cy="4467935"/>
          </a:xfrm>
        </p:spPr>
        <p:txBody>
          <a:bodyPr>
            <a:normAutofit fontScale="77500" lnSpcReduction="20000"/>
          </a:bodyPr>
          <a:lstStyle/>
          <a:p>
            <a:pPr algn="just">
              <a:lnSpc>
                <a:spcPct val="170000"/>
              </a:lnSpc>
            </a:pPr>
            <a:r>
              <a:rPr lang="it-IT" dirty="0" smtClean="0"/>
              <a:t>Il richiedente l’assegno unico e universale può presentare domanda se in possesso, al momento di presentazione della domanda e per tutta la durata del beneficio, dei requisiti di </a:t>
            </a:r>
            <a:r>
              <a:rPr lang="it-IT" b="1" i="1" dirty="0" smtClean="0"/>
              <a:t>cittadinanza</a:t>
            </a:r>
            <a:r>
              <a:rPr lang="it-IT" dirty="0" smtClean="0"/>
              <a:t>, </a:t>
            </a:r>
            <a:r>
              <a:rPr lang="it-IT" b="1" i="1" dirty="0" smtClean="0"/>
              <a:t>residenza</a:t>
            </a:r>
            <a:r>
              <a:rPr lang="it-IT" dirty="0" smtClean="0"/>
              <a:t> e </a:t>
            </a:r>
            <a:r>
              <a:rPr lang="it-IT" b="1" i="1" dirty="0" smtClean="0"/>
              <a:t>soggiorno</a:t>
            </a:r>
            <a:r>
              <a:rPr lang="it-IT" dirty="0" smtClean="0"/>
              <a:t> di cui all’art. 3 del </a:t>
            </a:r>
            <a:r>
              <a:rPr lang="it-IT" dirty="0" err="1" smtClean="0"/>
              <a:t>D.Lgs.</a:t>
            </a:r>
            <a:r>
              <a:rPr lang="it-IT" dirty="0" smtClean="0"/>
              <a:t> 230/2021, ossia se:</a:t>
            </a:r>
          </a:p>
          <a:p>
            <a:pPr lvl="1" algn="just">
              <a:lnSpc>
                <a:spcPct val="170000"/>
              </a:lnSpc>
              <a:buFont typeface="Arial" panose="020B0604020202020204" pitchFamily="34" charset="0"/>
              <a:buChar char="•"/>
            </a:pPr>
            <a:r>
              <a:rPr lang="it-IT" dirty="0" smtClean="0"/>
              <a:t>cittadino italiano o di uno Stato membro dell’UE, o suo familiare, titolare del diritto di soggiorno, ovvero se cittadino di uno Stato non appartenente all’UE in possesso del permesso di soggiorno UE per soggiornanti di lungo periodo o titolare di permesso di soggiorno per motivi di lavoro/ricerca lavoro;</a:t>
            </a:r>
          </a:p>
          <a:p>
            <a:pPr lvl="1" algn="just">
              <a:lnSpc>
                <a:spcPct val="170000"/>
              </a:lnSpc>
              <a:buFont typeface="Arial" panose="020B0604020202020204" pitchFamily="34" charset="0"/>
              <a:buChar char="•"/>
            </a:pPr>
            <a:r>
              <a:rPr lang="it-IT" dirty="0" smtClean="0"/>
              <a:t>soggetto al pagamento dell’Irpef in Italia;</a:t>
            </a:r>
          </a:p>
          <a:p>
            <a:pPr lvl="1" algn="just">
              <a:lnSpc>
                <a:spcPct val="170000"/>
              </a:lnSpc>
              <a:buFont typeface="Arial" panose="020B0604020202020204" pitchFamily="34" charset="0"/>
              <a:buChar char="•"/>
            </a:pPr>
            <a:r>
              <a:rPr lang="it-IT" dirty="0" smtClean="0"/>
              <a:t>residente e domiciliato in Italia; </a:t>
            </a:r>
          </a:p>
          <a:p>
            <a:pPr lvl="1" algn="just">
              <a:lnSpc>
                <a:spcPct val="170000"/>
              </a:lnSpc>
              <a:buFont typeface="Arial" panose="020B0604020202020204" pitchFamily="34" charset="0"/>
              <a:buChar char="•"/>
            </a:pPr>
            <a:r>
              <a:rPr lang="it-IT" dirty="0" smtClean="0"/>
              <a:t>residente o stato residente in Italia per almeno due anni, anche non continuativi. </a:t>
            </a:r>
          </a:p>
          <a:p>
            <a:pPr lvl="0" algn="just">
              <a:lnSpc>
                <a:spcPct val="170000"/>
              </a:lnSpc>
              <a:buClr>
                <a:srgbClr val="90C226"/>
              </a:buClr>
            </a:pPr>
            <a:r>
              <a:rPr lang="it-IT" dirty="0">
                <a:solidFill>
                  <a:prstClr val="black">
                    <a:lumMod val="75000"/>
                    <a:lumOff val="25000"/>
                  </a:prstClr>
                </a:solidFill>
              </a:rPr>
              <a:t>Non rileva l’appartenenza del richiedente a una specifica categoria di </a:t>
            </a:r>
            <a:r>
              <a:rPr lang="it-IT" dirty="0" smtClean="0">
                <a:solidFill>
                  <a:prstClr val="black">
                    <a:lumMod val="75000"/>
                    <a:lumOff val="25000"/>
                  </a:prstClr>
                </a:solidFill>
              </a:rPr>
              <a:t>lavoro né lo svolgimento di un’attività lavorativa.  </a:t>
            </a:r>
            <a:endParaRPr lang="it-IT" dirty="0">
              <a:solidFill>
                <a:prstClr val="black">
                  <a:lumMod val="75000"/>
                  <a:lumOff val="25000"/>
                </a:prstClr>
              </a:solidFill>
            </a:endParaRPr>
          </a:p>
          <a:p>
            <a:pPr marL="457200" lvl="1" indent="0">
              <a:buNone/>
            </a:pPr>
            <a:endParaRPr lang="it-IT" dirty="0" smtClean="0"/>
          </a:p>
          <a:p>
            <a:pPr lvl="1">
              <a:buFont typeface="Arial" panose="020B0604020202020204" pitchFamily="34" charset="0"/>
              <a:buChar char="•"/>
            </a:pPr>
            <a:endParaRPr lang="it-IT" dirty="0" smtClean="0"/>
          </a:p>
          <a:p>
            <a:pPr marL="457200" lvl="1" indent="0">
              <a:buNone/>
            </a:pPr>
            <a:endParaRPr lang="it-IT" dirty="0" smtClean="0"/>
          </a:p>
        </p:txBody>
      </p:sp>
      <p:pic>
        <p:nvPicPr>
          <p:cNvPr id="4" name="Immagine 3"/>
          <p:cNvPicPr>
            <a:picLocks noChangeAspect="1"/>
          </p:cNvPicPr>
          <p:nvPr/>
        </p:nvPicPr>
        <p:blipFill>
          <a:blip r:embed="rId2"/>
          <a:stretch>
            <a:fillRect/>
          </a:stretch>
        </p:blipFill>
        <p:spPr>
          <a:xfrm>
            <a:off x="836428" y="5996458"/>
            <a:ext cx="963251" cy="664522"/>
          </a:xfrm>
          <a:prstGeom prst="rect">
            <a:avLst/>
          </a:prstGeom>
        </p:spPr>
      </p:pic>
    </p:spTree>
    <p:extLst>
      <p:ext uri="{BB962C8B-B14F-4D97-AF65-F5344CB8AC3E}">
        <p14:creationId xmlns:p14="http://schemas.microsoft.com/office/powerpoint/2010/main" val="238279542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QUANDO DECORRE L’ASSEGNO</a:t>
            </a:r>
            <a:endParaRPr lang="it-IT" dirty="0"/>
          </a:p>
        </p:txBody>
      </p:sp>
      <p:sp>
        <p:nvSpPr>
          <p:cNvPr id="3" name="Segnaposto contenuto 2"/>
          <p:cNvSpPr>
            <a:spLocks noGrp="1"/>
          </p:cNvSpPr>
          <p:nvPr>
            <p:ph idx="1"/>
          </p:nvPr>
        </p:nvSpPr>
        <p:spPr>
          <a:xfrm>
            <a:off x="677334" y="2492850"/>
            <a:ext cx="8596668" cy="4110962"/>
          </a:xfrm>
        </p:spPr>
        <p:txBody>
          <a:bodyPr>
            <a:normAutofit/>
          </a:bodyPr>
          <a:lstStyle/>
          <a:p>
            <a:pPr algn="just">
              <a:lnSpc>
                <a:spcPct val="150000"/>
              </a:lnSpc>
            </a:pPr>
            <a:r>
              <a:rPr lang="it-IT" dirty="0" smtClean="0"/>
              <a:t>L’assegno unico e universale decorre: </a:t>
            </a:r>
          </a:p>
          <a:p>
            <a:pPr lvl="1" algn="just">
              <a:lnSpc>
                <a:spcPct val="150000"/>
              </a:lnSpc>
              <a:buFont typeface="Arial" panose="020B0604020202020204" pitchFamily="34" charset="0"/>
              <a:buChar char="•"/>
            </a:pPr>
            <a:r>
              <a:rPr lang="it-IT" dirty="0" smtClean="0"/>
              <a:t>per le domande presentate dal </a:t>
            </a:r>
            <a:r>
              <a:rPr lang="it-IT" b="1" i="1" dirty="0" smtClean="0"/>
              <a:t>1° gennaio al 30 giugno</a:t>
            </a:r>
            <a:r>
              <a:rPr lang="it-IT" dirty="0" smtClean="0"/>
              <a:t>, dalla mensilità di </a:t>
            </a:r>
            <a:r>
              <a:rPr lang="it-IT" b="1" i="1" dirty="0" smtClean="0"/>
              <a:t>marzo</a:t>
            </a:r>
            <a:r>
              <a:rPr lang="it-IT" dirty="0" smtClean="0"/>
              <a:t>;</a:t>
            </a:r>
          </a:p>
          <a:p>
            <a:pPr lvl="1" algn="just">
              <a:lnSpc>
                <a:spcPct val="150000"/>
              </a:lnSpc>
              <a:buFont typeface="Arial" panose="020B0604020202020204" pitchFamily="34" charset="0"/>
              <a:buChar char="•"/>
            </a:pPr>
            <a:r>
              <a:rPr lang="it-IT" dirty="0"/>
              <a:t>p</a:t>
            </a:r>
            <a:r>
              <a:rPr lang="it-IT" dirty="0" smtClean="0"/>
              <a:t>er le domande presentate dal </a:t>
            </a:r>
            <a:r>
              <a:rPr lang="it-IT" b="1" i="1" dirty="0" smtClean="0"/>
              <a:t>1° luglio </a:t>
            </a:r>
            <a:r>
              <a:rPr lang="it-IT" dirty="0" smtClean="0"/>
              <a:t>in poi, dal </a:t>
            </a:r>
            <a:r>
              <a:rPr lang="it-IT" b="1" i="1" dirty="0" smtClean="0"/>
              <a:t>mese successivo </a:t>
            </a:r>
            <a:r>
              <a:rPr lang="it-IT" dirty="0" smtClean="0"/>
              <a:t>a quello di presentazione. </a:t>
            </a:r>
            <a:endParaRPr lang="it-IT" dirty="0"/>
          </a:p>
        </p:txBody>
      </p:sp>
      <p:pic>
        <p:nvPicPr>
          <p:cNvPr id="4" name="Immagine 3"/>
          <p:cNvPicPr>
            <a:picLocks noChangeAspect="1"/>
          </p:cNvPicPr>
          <p:nvPr/>
        </p:nvPicPr>
        <p:blipFill>
          <a:blip r:embed="rId2"/>
          <a:stretch>
            <a:fillRect/>
          </a:stretch>
        </p:blipFill>
        <p:spPr>
          <a:xfrm>
            <a:off x="927045" y="5939290"/>
            <a:ext cx="963251" cy="664522"/>
          </a:xfrm>
          <a:prstGeom prst="rect">
            <a:avLst/>
          </a:prstGeom>
        </p:spPr>
      </p:pic>
    </p:spTree>
    <p:extLst>
      <p:ext uri="{BB962C8B-B14F-4D97-AF65-F5344CB8AC3E}">
        <p14:creationId xmlns:p14="http://schemas.microsoft.com/office/powerpoint/2010/main" val="201997384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CHE MISURA VIENE RICONOSCIUTO L’ASSEGNO</a:t>
            </a:r>
            <a:endParaRPr lang="it-IT" dirty="0"/>
          </a:p>
        </p:txBody>
      </p:sp>
      <p:sp>
        <p:nvSpPr>
          <p:cNvPr id="3" name="Segnaposto contenuto 2"/>
          <p:cNvSpPr>
            <a:spLocks noGrp="1"/>
          </p:cNvSpPr>
          <p:nvPr>
            <p:ph idx="1"/>
          </p:nvPr>
        </p:nvSpPr>
        <p:spPr>
          <a:xfrm>
            <a:off x="677334" y="1930400"/>
            <a:ext cx="8596668" cy="3880773"/>
          </a:xfrm>
        </p:spPr>
        <p:txBody>
          <a:bodyPr>
            <a:normAutofit fontScale="70000" lnSpcReduction="20000"/>
          </a:bodyPr>
          <a:lstStyle/>
          <a:p>
            <a:pPr algn="just">
              <a:lnSpc>
                <a:spcPct val="170000"/>
              </a:lnSpc>
            </a:pPr>
            <a:r>
              <a:rPr lang="it-IT" dirty="0" smtClean="0"/>
              <a:t>L’importo dell’assegno unico e universale è determinato sulla base dell’</a:t>
            </a:r>
            <a:r>
              <a:rPr lang="it-IT" b="1" i="1" dirty="0" smtClean="0"/>
              <a:t>ISEE </a:t>
            </a:r>
            <a:r>
              <a:rPr lang="it-IT" dirty="0" smtClean="0"/>
              <a:t>del nucleo familiare del beneficiario della prestazione:</a:t>
            </a:r>
          </a:p>
          <a:p>
            <a:pPr lvl="1" algn="just">
              <a:lnSpc>
                <a:spcPct val="170000"/>
              </a:lnSpc>
              <a:buFont typeface="Arial" panose="020B0604020202020204" pitchFamily="34" charset="0"/>
              <a:buChar char="•"/>
            </a:pPr>
            <a:r>
              <a:rPr lang="it-IT" dirty="0" smtClean="0"/>
              <a:t>in caso di nuclei familiari con minorenni si dovrà utilizzare il c.d. </a:t>
            </a:r>
            <a:r>
              <a:rPr lang="it-IT" b="1" i="1" dirty="0" smtClean="0"/>
              <a:t>ISEE minorenni </a:t>
            </a:r>
            <a:r>
              <a:rPr lang="it-IT" dirty="0" smtClean="0"/>
              <a:t>o </a:t>
            </a:r>
            <a:r>
              <a:rPr lang="it-IT" b="1" i="1" dirty="0" smtClean="0"/>
              <a:t>ISEE minorenni corrente</a:t>
            </a:r>
            <a:r>
              <a:rPr lang="it-IT" dirty="0" smtClean="0"/>
              <a:t>;</a:t>
            </a:r>
          </a:p>
          <a:p>
            <a:pPr lvl="1" algn="just">
              <a:lnSpc>
                <a:spcPct val="170000"/>
              </a:lnSpc>
              <a:buFont typeface="Arial" panose="020B0604020202020204" pitchFamily="34" charset="0"/>
              <a:buChar char="•"/>
            </a:pPr>
            <a:r>
              <a:rPr lang="it-IT" dirty="0" smtClean="0"/>
              <a:t>per i figli maggiorenni, il riferimento è all’</a:t>
            </a:r>
            <a:r>
              <a:rPr lang="it-IT" b="1" i="1" dirty="0" smtClean="0"/>
              <a:t>ISEE ordinario </a:t>
            </a:r>
            <a:r>
              <a:rPr lang="it-IT" dirty="0" smtClean="0"/>
              <a:t>o all’</a:t>
            </a:r>
            <a:r>
              <a:rPr lang="it-IT" b="1" i="1" dirty="0" smtClean="0"/>
              <a:t>ISEE ordinario corrente</a:t>
            </a:r>
            <a:r>
              <a:rPr lang="it-IT" dirty="0" smtClean="0"/>
              <a:t>. </a:t>
            </a:r>
            <a:endParaRPr lang="it-IT" dirty="0"/>
          </a:p>
          <a:p>
            <a:pPr lvl="0" algn="just">
              <a:lnSpc>
                <a:spcPct val="170000"/>
              </a:lnSpc>
              <a:buClr>
                <a:srgbClr val="90C226"/>
              </a:buClr>
            </a:pPr>
            <a:r>
              <a:rPr lang="it-IT" dirty="0">
                <a:solidFill>
                  <a:prstClr val="black">
                    <a:lumMod val="75000"/>
                    <a:lumOff val="25000"/>
                  </a:prstClr>
                </a:solidFill>
              </a:rPr>
              <a:t>Qualora il nucleo familiare non abbia presentato l’ISEE al momento </a:t>
            </a:r>
            <a:r>
              <a:rPr lang="it-IT" dirty="0" smtClean="0">
                <a:solidFill>
                  <a:prstClr val="black">
                    <a:lumMod val="75000"/>
                    <a:lumOff val="25000"/>
                  </a:prstClr>
                </a:solidFill>
              </a:rPr>
              <a:t>dell’invio della </a:t>
            </a:r>
            <a:r>
              <a:rPr lang="it-IT" dirty="0">
                <a:solidFill>
                  <a:prstClr val="black">
                    <a:lumMod val="75000"/>
                    <a:lumOff val="25000"/>
                  </a:prstClr>
                </a:solidFill>
              </a:rPr>
              <a:t>domanda, l’assegno, avendo natura universalistica, spetterà sulla base dei dati </a:t>
            </a:r>
            <a:r>
              <a:rPr lang="it-IT" dirty="0" err="1">
                <a:solidFill>
                  <a:prstClr val="black">
                    <a:lumMod val="75000"/>
                    <a:lumOff val="25000"/>
                  </a:prstClr>
                </a:solidFill>
              </a:rPr>
              <a:t>autodichiarati</a:t>
            </a:r>
            <a:r>
              <a:rPr lang="it-IT" dirty="0">
                <a:solidFill>
                  <a:prstClr val="black">
                    <a:lumMod val="75000"/>
                    <a:lumOff val="25000"/>
                  </a:prstClr>
                </a:solidFill>
              </a:rPr>
              <a:t> nel modello di </a:t>
            </a:r>
            <a:r>
              <a:rPr lang="it-IT" dirty="0" smtClean="0">
                <a:solidFill>
                  <a:prstClr val="black">
                    <a:lumMod val="75000"/>
                    <a:lumOff val="25000"/>
                  </a:prstClr>
                </a:solidFill>
              </a:rPr>
              <a:t>domanda: </a:t>
            </a:r>
          </a:p>
          <a:p>
            <a:pPr lvl="1" algn="just">
              <a:lnSpc>
                <a:spcPct val="170000"/>
              </a:lnSpc>
              <a:buClr>
                <a:srgbClr val="90C226"/>
              </a:buClr>
              <a:buFont typeface="Arial" panose="020B0604020202020204" pitchFamily="34" charset="0"/>
              <a:buChar char="•"/>
            </a:pPr>
            <a:r>
              <a:rPr lang="it-IT" b="1" i="1" dirty="0" smtClean="0">
                <a:solidFill>
                  <a:prstClr val="black">
                    <a:lumMod val="75000"/>
                    <a:lumOff val="25000"/>
                  </a:prstClr>
                </a:solidFill>
              </a:rPr>
              <a:t>ISEE presentato entro il 30 giugno</a:t>
            </a:r>
            <a:r>
              <a:rPr lang="it-IT" dirty="0" smtClean="0">
                <a:solidFill>
                  <a:prstClr val="black">
                    <a:lumMod val="75000"/>
                    <a:lumOff val="25000"/>
                  </a:prstClr>
                </a:solidFill>
              </a:rPr>
              <a:t>: la prestazione verrà conguagliata e spetteranno gli arretrati a partire dal mese di marzo;</a:t>
            </a:r>
          </a:p>
          <a:p>
            <a:pPr lvl="1" algn="just">
              <a:lnSpc>
                <a:spcPct val="170000"/>
              </a:lnSpc>
              <a:buClr>
                <a:srgbClr val="90C226"/>
              </a:buClr>
              <a:buFont typeface="Arial" panose="020B0604020202020204" pitchFamily="34" charset="0"/>
              <a:buChar char="•"/>
            </a:pPr>
            <a:r>
              <a:rPr lang="it-IT" b="1" i="1" dirty="0" smtClean="0">
                <a:solidFill>
                  <a:prstClr val="black">
                    <a:lumMod val="75000"/>
                    <a:lumOff val="25000"/>
                  </a:prstClr>
                </a:solidFill>
              </a:rPr>
              <a:t>ISEE presentato dal 1° luglio</a:t>
            </a:r>
            <a:r>
              <a:rPr lang="it-IT" dirty="0" smtClean="0">
                <a:solidFill>
                  <a:prstClr val="black">
                    <a:lumMod val="75000"/>
                    <a:lumOff val="25000"/>
                  </a:prstClr>
                </a:solidFill>
              </a:rPr>
              <a:t>: la prestazione viene calcolata sulla base del valore dell’indicatore dal momento della presentazione dell’ISEE;</a:t>
            </a:r>
          </a:p>
          <a:p>
            <a:pPr lvl="1" algn="just">
              <a:lnSpc>
                <a:spcPct val="170000"/>
              </a:lnSpc>
              <a:buClr>
                <a:srgbClr val="90C226"/>
              </a:buClr>
              <a:buFont typeface="Arial" panose="020B0604020202020204" pitchFamily="34" charset="0"/>
              <a:buChar char="•"/>
            </a:pPr>
            <a:r>
              <a:rPr lang="it-IT" b="1" i="1" dirty="0" smtClean="0">
                <a:solidFill>
                  <a:prstClr val="black">
                    <a:lumMod val="75000"/>
                    <a:lumOff val="25000"/>
                  </a:prstClr>
                </a:solidFill>
              </a:rPr>
              <a:t>assenza di ISEE o ISEE pari o superiore a 40.000 euro</a:t>
            </a:r>
            <a:r>
              <a:rPr lang="it-IT" dirty="0" smtClean="0">
                <a:solidFill>
                  <a:prstClr val="black">
                    <a:lumMod val="75000"/>
                    <a:lumOff val="25000"/>
                  </a:prstClr>
                </a:solidFill>
              </a:rPr>
              <a:t>: la prestazione viene calcolata con l’importo minimo previsto</a:t>
            </a:r>
          </a:p>
          <a:p>
            <a:pPr lvl="0">
              <a:lnSpc>
                <a:spcPct val="150000"/>
              </a:lnSpc>
              <a:buClr>
                <a:srgbClr val="90C226"/>
              </a:buClr>
            </a:pPr>
            <a:endParaRPr lang="it-IT" b="1" i="1" dirty="0">
              <a:solidFill>
                <a:prstClr val="black">
                  <a:lumMod val="75000"/>
                  <a:lumOff val="25000"/>
                </a:prstClr>
              </a:solidFill>
            </a:endParaRPr>
          </a:p>
          <a:p>
            <a:pPr marL="457200" lvl="1" indent="0">
              <a:lnSpc>
                <a:spcPct val="150000"/>
              </a:lnSpc>
              <a:buNone/>
            </a:pPr>
            <a:endParaRPr lang="it-IT" dirty="0" smtClean="0"/>
          </a:p>
        </p:txBody>
      </p:sp>
      <p:pic>
        <p:nvPicPr>
          <p:cNvPr id="4" name="Immagine 3"/>
          <p:cNvPicPr>
            <a:picLocks noChangeAspect="1"/>
          </p:cNvPicPr>
          <p:nvPr/>
        </p:nvPicPr>
        <p:blipFill>
          <a:blip r:embed="rId2"/>
          <a:stretch>
            <a:fillRect/>
          </a:stretch>
        </p:blipFill>
        <p:spPr>
          <a:xfrm>
            <a:off x="677334" y="6078836"/>
            <a:ext cx="963251" cy="664522"/>
          </a:xfrm>
          <a:prstGeom prst="rect">
            <a:avLst/>
          </a:prstGeom>
        </p:spPr>
      </p:pic>
    </p:spTree>
    <p:extLst>
      <p:ext uri="{BB962C8B-B14F-4D97-AF65-F5344CB8AC3E}">
        <p14:creationId xmlns:p14="http://schemas.microsoft.com/office/powerpoint/2010/main" val="2732317680"/>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QUALE SARA’ L’IMPORTO DELL’ASSEGNO</a:t>
            </a:r>
            <a:endParaRPr lang="it-IT" dirty="0"/>
          </a:p>
        </p:txBody>
      </p:sp>
      <p:sp>
        <p:nvSpPr>
          <p:cNvPr id="3" name="Segnaposto contenuto 2"/>
          <p:cNvSpPr>
            <a:spLocks noGrp="1"/>
          </p:cNvSpPr>
          <p:nvPr>
            <p:ph idx="1"/>
          </p:nvPr>
        </p:nvSpPr>
        <p:spPr>
          <a:xfrm>
            <a:off x="677334" y="1408671"/>
            <a:ext cx="8596668" cy="4632692"/>
          </a:xfrm>
        </p:spPr>
        <p:txBody>
          <a:bodyPr>
            <a:normAutofit fontScale="77500" lnSpcReduction="20000"/>
          </a:bodyPr>
          <a:lstStyle/>
          <a:p>
            <a:pPr algn="just">
              <a:lnSpc>
                <a:spcPct val="170000"/>
              </a:lnSpc>
            </a:pPr>
            <a:r>
              <a:rPr lang="it-IT" dirty="0"/>
              <a:t>L’assegno unico e </a:t>
            </a:r>
            <a:r>
              <a:rPr lang="it-IT" dirty="0" smtClean="0"/>
              <a:t>universale </a:t>
            </a:r>
            <a:r>
              <a:rPr lang="it-IT" dirty="0"/>
              <a:t>spetta in base al </a:t>
            </a:r>
            <a:r>
              <a:rPr lang="it-IT" b="1" i="1" dirty="0"/>
              <a:t>valore dell’ISEE</a:t>
            </a:r>
            <a:r>
              <a:rPr lang="it-IT" dirty="0"/>
              <a:t>, ma per la sua caratteristica di universalità, spetta anche a coloro che all’atto della domanda non sono in possesso dell’ISEE</a:t>
            </a:r>
            <a:r>
              <a:rPr lang="it-IT" dirty="0" smtClean="0"/>
              <a:t>.</a:t>
            </a:r>
          </a:p>
          <a:p>
            <a:pPr algn="just">
              <a:lnSpc>
                <a:spcPct val="170000"/>
              </a:lnSpc>
            </a:pPr>
            <a:r>
              <a:rPr lang="it-IT" dirty="0" smtClean="0"/>
              <a:t> </a:t>
            </a:r>
            <a:r>
              <a:rPr lang="it-IT" dirty="0"/>
              <a:t>Nello </a:t>
            </a:r>
            <a:r>
              <a:rPr lang="it-IT" dirty="0" smtClean="0"/>
              <a:t>specifico:</a:t>
            </a:r>
          </a:p>
          <a:p>
            <a:pPr lvl="1" algn="just">
              <a:lnSpc>
                <a:spcPct val="170000"/>
              </a:lnSpc>
              <a:buFont typeface="Arial" panose="020B0604020202020204" pitchFamily="34" charset="0"/>
              <a:buChar char="•"/>
            </a:pPr>
            <a:r>
              <a:rPr lang="it-IT" dirty="0" smtClean="0"/>
              <a:t> se </a:t>
            </a:r>
            <a:r>
              <a:rPr lang="it-IT" dirty="0"/>
              <a:t>l’ISEE del nucleo familiare non è superiore a </a:t>
            </a:r>
            <a:r>
              <a:rPr lang="it-IT" b="1" i="1" dirty="0"/>
              <a:t>15.000 euro</a:t>
            </a:r>
            <a:r>
              <a:rPr lang="it-IT" dirty="0"/>
              <a:t>, per ogni figlio minorenne spetta un assegno di </a:t>
            </a:r>
            <a:r>
              <a:rPr lang="it-IT" b="1" i="1" dirty="0"/>
              <a:t>175 euro al </a:t>
            </a:r>
            <a:r>
              <a:rPr lang="it-IT" b="1" i="1" dirty="0" smtClean="0"/>
              <a:t>mese</a:t>
            </a:r>
            <a:r>
              <a:rPr lang="it-IT" dirty="0"/>
              <a:t>;</a:t>
            </a:r>
            <a:endParaRPr lang="it-IT" dirty="0"/>
          </a:p>
          <a:p>
            <a:pPr lvl="1" algn="just">
              <a:lnSpc>
                <a:spcPct val="170000"/>
              </a:lnSpc>
              <a:buFont typeface="Arial" panose="020B0604020202020204" pitchFamily="34" charset="0"/>
              <a:buChar char="•"/>
            </a:pPr>
            <a:r>
              <a:rPr lang="it-IT" dirty="0" smtClean="0"/>
              <a:t>l’importo </a:t>
            </a:r>
            <a:r>
              <a:rPr lang="it-IT" dirty="0"/>
              <a:t>decresce in base al valore dell’ISEE </a:t>
            </a:r>
            <a:r>
              <a:rPr lang="it-IT" b="1" i="1" dirty="0"/>
              <a:t>oltre i 40.000 euro </a:t>
            </a:r>
            <a:r>
              <a:rPr lang="it-IT" dirty="0"/>
              <a:t>o </a:t>
            </a:r>
            <a:r>
              <a:rPr lang="it-IT" b="1" i="1" dirty="0"/>
              <a:t>senza ISEE</a:t>
            </a:r>
            <a:r>
              <a:rPr lang="it-IT" dirty="0"/>
              <a:t>, fino ad arrivare ad un minimo di </a:t>
            </a:r>
            <a:r>
              <a:rPr lang="it-IT" b="1" i="1" dirty="0"/>
              <a:t>50 euro </a:t>
            </a:r>
            <a:r>
              <a:rPr lang="it-IT" dirty="0"/>
              <a:t>per ciascun figlio. </a:t>
            </a:r>
            <a:endParaRPr lang="it-IT" dirty="0"/>
          </a:p>
          <a:p>
            <a:pPr lvl="1" algn="just">
              <a:lnSpc>
                <a:spcPct val="170000"/>
              </a:lnSpc>
              <a:buFont typeface="Arial" panose="020B0604020202020204" pitchFamily="34" charset="0"/>
              <a:buChar char="•"/>
            </a:pPr>
            <a:r>
              <a:rPr lang="it-IT" dirty="0" smtClean="0"/>
              <a:t>per </a:t>
            </a:r>
            <a:r>
              <a:rPr lang="it-IT" dirty="0"/>
              <a:t>i figli maggiorenni fino a 21 anni, fiscalmente a carico, gli importi dell’assegno vanno da un minimo di </a:t>
            </a:r>
            <a:r>
              <a:rPr lang="it-IT" b="1" i="1" dirty="0"/>
              <a:t>85 euro </a:t>
            </a:r>
            <a:r>
              <a:rPr lang="it-IT" dirty="0"/>
              <a:t>al mese per ciascun figlio (ISEE non superiore a </a:t>
            </a:r>
            <a:r>
              <a:rPr lang="it-IT" b="1" i="1" dirty="0"/>
              <a:t>15.000 euro</a:t>
            </a:r>
            <a:r>
              <a:rPr lang="it-IT" dirty="0"/>
              <a:t>) fino al massimo di </a:t>
            </a:r>
            <a:r>
              <a:rPr lang="it-IT" b="1" i="1" dirty="0"/>
              <a:t>25 euro </a:t>
            </a:r>
            <a:r>
              <a:rPr lang="it-IT" dirty="0"/>
              <a:t>al mese (ISEE oltre i </a:t>
            </a:r>
            <a:r>
              <a:rPr lang="it-IT" b="1" i="1" dirty="0"/>
              <a:t>40.000 euro </a:t>
            </a:r>
            <a:r>
              <a:rPr lang="it-IT" dirty="0"/>
              <a:t>o </a:t>
            </a:r>
            <a:r>
              <a:rPr lang="it-IT" b="1" i="1" dirty="0"/>
              <a:t>senza ISEE</a:t>
            </a:r>
            <a:r>
              <a:rPr lang="it-IT" dirty="0" smtClean="0"/>
              <a:t>);</a:t>
            </a:r>
            <a:endParaRPr lang="it-IT" dirty="0"/>
          </a:p>
          <a:p>
            <a:pPr lvl="1" algn="just">
              <a:lnSpc>
                <a:spcPct val="170000"/>
              </a:lnSpc>
              <a:buFont typeface="Arial" panose="020B0604020202020204" pitchFamily="34" charset="0"/>
              <a:buChar char="•"/>
            </a:pPr>
            <a:r>
              <a:rPr lang="it-IT" dirty="0" smtClean="0"/>
              <a:t>per </a:t>
            </a:r>
            <a:r>
              <a:rPr lang="it-IT" dirty="0"/>
              <a:t>i figli con </a:t>
            </a:r>
            <a:r>
              <a:rPr lang="it-IT" b="1" i="1" dirty="0"/>
              <a:t>disabilità</a:t>
            </a:r>
            <a:r>
              <a:rPr lang="it-IT" dirty="0"/>
              <a:t> è prevista una </a:t>
            </a:r>
            <a:r>
              <a:rPr lang="it-IT" dirty="0" smtClean="0"/>
              <a:t>ulteriore </a:t>
            </a:r>
            <a:r>
              <a:rPr lang="it-IT" b="1" i="1" dirty="0" smtClean="0"/>
              <a:t>maggiorazione da 105 a 85 euro</a:t>
            </a:r>
            <a:r>
              <a:rPr lang="it-IT" dirty="0" smtClean="0"/>
              <a:t>, in base alla gravità della disabilità. </a:t>
            </a:r>
            <a:endParaRPr lang="it-IT" dirty="0"/>
          </a:p>
        </p:txBody>
      </p:sp>
      <p:pic>
        <p:nvPicPr>
          <p:cNvPr id="4" name="Immagine 3"/>
          <p:cNvPicPr>
            <a:picLocks noChangeAspect="1"/>
          </p:cNvPicPr>
          <p:nvPr/>
        </p:nvPicPr>
        <p:blipFill>
          <a:blip r:embed="rId2"/>
          <a:stretch>
            <a:fillRect/>
          </a:stretch>
        </p:blipFill>
        <p:spPr>
          <a:xfrm>
            <a:off x="677334" y="6078836"/>
            <a:ext cx="963251" cy="664522"/>
          </a:xfrm>
          <a:prstGeom prst="rect">
            <a:avLst/>
          </a:prstGeom>
        </p:spPr>
      </p:pic>
    </p:spTree>
    <p:extLst>
      <p:ext uri="{BB962C8B-B14F-4D97-AF65-F5344CB8AC3E}">
        <p14:creationId xmlns:p14="http://schemas.microsoft.com/office/powerpoint/2010/main" val="299280630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QUALE SARA’ L’IMPORTO DELL’ASSEGNO</a:t>
            </a:r>
            <a:br>
              <a:rPr lang="it-IT" dirty="0" smtClean="0"/>
            </a:br>
            <a:endParaRPr lang="it-IT" dirty="0"/>
          </a:p>
        </p:txBody>
      </p:sp>
      <p:sp>
        <p:nvSpPr>
          <p:cNvPr id="3" name="Segnaposto contenuto 2"/>
          <p:cNvSpPr>
            <a:spLocks noGrp="1"/>
          </p:cNvSpPr>
          <p:nvPr>
            <p:ph idx="1"/>
          </p:nvPr>
        </p:nvSpPr>
        <p:spPr>
          <a:xfrm>
            <a:off x="650817" y="1625130"/>
            <a:ext cx="8596668" cy="3880773"/>
          </a:xfrm>
        </p:spPr>
        <p:txBody>
          <a:bodyPr/>
          <a:lstStyle/>
          <a:p>
            <a:pPr algn="just">
              <a:lnSpc>
                <a:spcPct val="150000"/>
              </a:lnSpc>
            </a:pPr>
            <a:r>
              <a:rPr lang="it-IT" dirty="0" smtClean="0"/>
              <a:t>Il </a:t>
            </a:r>
            <a:r>
              <a:rPr lang="it-IT" dirty="0"/>
              <a:t>D.lgs. n. 230/2021, per consentire la graduale transizione alle nuove norme per il sostegno economico per i figli a carico nel rispetto del principio di progressività per i primi tre anni, prevede una </a:t>
            </a:r>
            <a:r>
              <a:rPr lang="it-IT" b="1" dirty="0"/>
              <a:t>maggiorazione transitoria</a:t>
            </a:r>
            <a:r>
              <a:rPr lang="it-IT" dirty="0"/>
              <a:t>, su base mensile, dell’importo dell’assegno, quando si verificano </a:t>
            </a:r>
            <a:r>
              <a:rPr lang="it-IT" b="1" dirty="0"/>
              <a:t>congiuntamente</a:t>
            </a:r>
            <a:r>
              <a:rPr lang="it-IT" dirty="0"/>
              <a:t> le seguenti condizioni:</a:t>
            </a:r>
          </a:p>
          <a:p>
            <a:pPr lvl="1" algn="just">
              <a:lnSpc>
                <a:spcPct val="150000"/>
              </a:lnSpc>
              <a:buFont typeface="Arial" panose="020B0604020202020204" pitchFamily="34" charset="0"/>
              <a:buChar char="•"/>
            </a:pPr>
            <a:r>
              <a:rPr lang="it-IT" dirty="0"/>
              <a:t>il valore dell’indicatore </a:t>
            </a:r>
            <a:r>
              <a:rPr lang="it-IT" b="1" i="1" dirty="0"/>
              <a:t>ISEE</a:t>
            </a:r>
            <a:r>
              <a:rPr lang="it-IT" dirty="0"/>
              <a:t> del nucleo familiare del richiedente non risulti superiore a </a:t>
            </a:r>
            <a:r>
              <a:rPr lang="it-IT" b="1" i="1" dirty="0"/>
              <a:t>25.000 </a:t>
            </a:r>
            <a:r>
              <a:rPr lang="it-IT" b="1" i="1" dirty="0" smtClean="0"/>
              <a:t>euro</a:t>
            </a:r>
            <a:r>
              <a:rPr lang="it-IT" dirty="0" smtClean="0"/>
              <a:t>;</a:t>
            </a:r>
          </a:p>
          <a:p>
            <a:pPr lvl="1" algn="just">
              <a:lnSpc>
                <a:spcPct val="150000"/>
              </a:lnSpc>
              <a:buFont typeface="Arial" panose="020B0604020202020204" pitchFamily="34" charset="0"/>
              <a:buChar char="•"/>
            </a:pPr>
            <a:r>
              <a:rPr lang="it-IT" dirty="0" smtClean="0"/>
              <a:t>il </a:t>
            </a:r>
            <a:r>
              <a:rPr lang="it-IT" dirty="0"/>
              <a:t>richiedente nel 2021, deve aver percepito l’</a:t>
            </a:r>
            <a:r>
              <a:rPr lang="it-IT" b="1" i="1" dirty="0"/>
              <a:t>assegno per il nucleo familiare </a:t>
            </a:r>
            <a:r>
              <a:rPr lang="it-IT" dirty="0"/>
              <a:t>(ANF</a:t>
            </a:r>
            <a:r>
              <a:rPr lang="it-IT" dirty="0" smtClean="0"/>
              <a:t>).</a:t>
            </a:r>
            <a:endParaRPr lang="it-IT" dirty="0"/>
          </a:p>
        </p:txBody>
      </p:sp>
      <p:pic>
        <p:nvPicPr>
          <p:cNvPr id="4" name="Immagine 3"/>
          <p:cNvPicPr>
            <a:picLocks noChangeAspect="1"/>
          </p:cNvPicPr>
          <p:nvPr/>
        </p:nvPicPr>
        <p:blipFill>
          <a:blip r:embed="rId2"/>
          <a:stretch>
            <a:fillRect/>
          </a:stretch>
        </p:blipFill>
        <p:spPr>
          <a:xfrm>
            <a:off x="677334" y="6078836"/>
            <a:ext cx="963251" cy="664522"/>
          </a:xfrm>
          <a:prstGeom prst="rect">
            <a:avLst/>
          </a:prstGeom>
        </p:spPr>
      </p:pic>
    </p:spTree>
    <p:extLst>
      <p:ext uri="{BB962C8B-B14F-4D97-AF65-F5344CB8AC3E}">
        <p14:creationId xmlns:p14="http://schemas.microsoft.com/office/powerpoint/2010/main" val="172487633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350</TotalTime>
  <Words>1178</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Trebuchet MS</vt:lpstr>
      <vt:lpstr>Wingdings</vt:lpstr>
      <vt:lpstr>Wingdings 3</vt:lpstr>
      <vt:lpstr>Sfaccettatura</vt:lpstr>
      <vt:lpstr>ASSEGNO UNICO E UNIVERSALE PER I FIGLI</vt:lpstr>
      <vt:lpstr>COS’È</vt:lpstr>
      <vt:lpstr>CHI NE HA DIRITTO</vt:lpstr>
      <vt:lpstr>CHI NE HA DIRITTO</vt:lpstr>
      <vt:lpstr>CHI NE HA DIRITTO</vt:lpstr>
      <vt:lpstr>DA QUANDO DECORRE L’ASSEGNO</vt:lpstr>
      <vt:lpstr>IN CHE MISURA VIENE RICONOSCIUTO L’ASSEGNO</vt:lpstr>
      <vt:lpstr>QUALE SARA’ L’IMPORTO DELL’ASSEGNO</vt:lpstr>
      <vt:lpstr>QUALE SARA’ L’IMPORTO DELL’ASSEGNO </vt:lpstr>
      <vt:lpstr>CON QUALI PRESTAZIONI E’ COMPATIBILE L’ASSEGNO</vt:lpstr>
      <vt:lpstr>QUALI PRESTAZIONI VERRANNO ABROGATE CON L’ASSEGNO</vt:lpstr>
      <vt:lpstr>COME SI PRESENTA LA DOMANDA DI ASSEGNO </vt:lpstr>
      <vt:lpstr>IN CHE MODALITA’ VIENE EROGATO L’ASSEGNO </vt:lpstr>
      <vt:lpstr>IN CHE MODALITA’ VIENE EROGATO L’ASSEGNO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ASSEGNO UNICO E UNIVERSALE PER I FIGLI</dc:title>
  <dc:creator>Account Microsoft</dc:creator>
  <cp:lastModifiedBy>Account Microsoft</cp:lastModifiedBy>
  <cp:revision>37</cp:revision>
  <dcterms:created xsi:type="dcterms:W3CDTF">2022-01-25T09:55:13Z</dcterms:created>
  <dcterms:modified xsi:type="dcterms:W3CDTF">2022-01-25T15:45:56Z</dcterms:modified>
</cp:coreProperties>
</file>